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handoutMasterIdLst>
    <p:handoutMasterId r:id="rId61"/>
  </p:handoutMasterIdLst>
  <p:sldIdLst>
    <p:sldId id="2183" r:id="rId2"/>
    <p:sldId id="2031" r:id="rId3"/>
    <p:sldId id="2055" r:id="rId4"/>
    <p:sldId id="2296" r:id="rId5"/>
    <p:sldId id="2186" r:id="rId6"/>
    <p:sldId id="2368" r:id="rId7"/>
    <p:sldId id="2369" r:id="rId8"/>
    <p:sldId id="2347" r:id="rId9"/>
    <p:sldId id="2349" r:id="rId10"/>
    <p:sldId id="2350" r:id="rId11"/>
    <p:sldId id="2352" r:id="rId12"/>
    <p:sldId id="2036" r:id="rId13"/>
    <p:sldId id="2233" r:id="rId14"/>
    <p:sldId id="2325" r:id="rId15"/>
    <p:sldId id="2238" r:id="rId16"/>
    <p:sldId id="2326" r:id="rId17"/>
    <p:sldId id="2291" r:id="rId18"/>
    <p:sldId id="2293" r:id="rId19"/>
    <p:sldId id="2294" r:id="rId20"/>
    <p:sldId id="2297" r:id="rId21"/>
    <p:sldId id="2371" r:id="rId22"/>
    <p:sldId id="2298" r:id="rId23"/>
    <p:sldId id="2372" r:id="rId24"/>
    <p:sldId id="2329" r:id="rId25"/>
    <p:sldId id="2327" r:id="rId26"/>
    <p:sldId id="2328" r:id="rId27"/>
    <p:sldId id="2373" r:id="rId28"/>
    <p:sldId id="2330" r:id="rId29"/>
    <p:sldId id="2245" r:id="rId30"/>
    <p:sldId id="2153" r:id="rId31"/>
    <p:sldId id="2353" r:id="rId32"/>
    <p:sldId id="2187" r:id="rId33"/>
    <p:sldId id="2236" r:id="rId34"/>
    <p:sldId id="2279" r:id="rId35"/>
    <p:sldId id="2264" r:id="rId36"/>
    <p:sldId id="2247" r:id="rId37"/>
    <p:sldId id="2262" r:id="rId38"/>
    <p:sldId id="2364" r:id="rId39"/>
    <p:sldId id="2354" r:id="rId40"/>
    <p:sldId id="2290" r:id="rId41"/>
    <p:sldId id="2355" r:id="rId42"/>
    <p:sldId id="2255" r:id="rId43"/>
    <p:sldId id="2288" r:id="rId44"/>
    <p:sldId id="2346" r:id="rId45"/>
    <p:sldId id="2365" r:id="rId46"/>
    <p:sldId id="2309" r:id="rId47"/>
    <p:sldId id="2340" r:id="rId48"/>
    <p:sldId id="2356" r:id="rId49"/>
    <p:sldId id="2312" r:id="rId50"/>
    <p:sldId id="2366" r:id="rId51"/>
    <p:sldId id="2367" r:id="rId52"/>
    <p:sldId id="2357" r:id="rId53"/>
    <p:sldId id="2359" r:id="rId54"/>
    <p:sldId id="2358" r:id="rId55"/>
    <p:sldId id="2370" r:id="rId56"/>
    <p:sldId id="2361" r:id="rId57"/>
    <p:sldId id="2231" r:id="rId58"/>
    <p:sldId id="2280" r:id="rId59"/>
  </p:sldIdLst>
  <p:sldSz cx="9144000" cy="6858000" type="screen4x3"/>
  <p:notesSz cx="7010400" cy="9296400"/>
  <p:embeddedFontLst>
    <p:embeddedFont>
      <p:font typeface="Cambria Math" panose="02040503050406030204" pitchFamily="18" charset="0"/>
      <p:regular r:id="rId62"/>
    </p:embeddedFont>
    <p:embeddedFont>
      <p:font typeface="Tahoma" panose="020B0604030504040204" pitchFamily="34" charset="0"/>
      <p:regular r:id="rId63"/>
      <p:bold r:id="rId64"/>
    </p:embeddedFont>
    <p:embeddedFont>
      <p:font typeface="Wingdings 3" panose="05040102010807070707" pitchFamily="18" charset="2"/>
      <p:regular r:id="rId65"/>
    </p:embeddedFont>
  </p:embeddedFontLst>
  <p:defaultTex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4" pos="2880" userDrawn="1">
          <p15:clr>
            <a:srgbClr val="A4A3A4"/>
          </p15:clr>
        </p15:guide>
        <p15:guide id="10" orient="horz" pos="1296"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t Khandelwal" initials="ak" lastIdx="1" clrIdx="0"/>
  <p:cmAuthor id="1" name="Justin R. Pierce" initials="JRP" lastIdx="10" clrIdx="1"/>
  <p:cmAuthor id="2" name="Schott, Peter" initials="SP" lastIdx="14" clrIdx="2"/>
  <p:cmAuthor id="3" name="Justin Pierce" initials="JP" lastIdx="7" clrIdx="3"/>
  <p:cmAuthor id="4" name="Cristina J Tello Trillo (CENSUS/CES FED)" initials="CJTT(F" lastIdx="2" clrIdx="4">
    <p:extLst>
      <p:ext uri="{19B8F6BF-5375-455C-9EA6-DF929625EA0E}">
        <p15:presenceInfo xmlns:p15="http://schemas.microsoft.com/office/powerpoint/2012/main" userId="S-1-5-21-2418650581-3053253586-2785318765-2251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8F34"/>
    <a:srgbClr val="FFFFFF"/>
    <a:srgbClr val="008000"/>
    <a:srgbClr val="27274F"/>
    <a:srgbClr val="7676BB"/>
    <a:srgbClr val="BFDFBF"/>
    <a:srgbClr val="EAF2F3"/>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autoAdjust="0"/>
    <p:restoredTop sz="95463" autoAdjust="0"/>
  </p:normalViewPr>
  <p:slideViewPr>
    <p:cSldViewPr snapToGrid="0" showGuides="1">
      <p:cViewPr>
        <p:scale>
          <a:sx n="200" d="100"/>
          <a:sy n="200" d="100"/>
        </p:scale>
        <p:origin x="-1878" y="2256"/>
      </p:cViewPr>
      <p:guideLst>
        <p:guide pos="2880"/>
        <p:guide orient="horz" pos="12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8" d="100"/>
          <a:sy n="78" d="100"/>
        </p:scale>
        <p:origin x="2469" y="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3" name="Rectangle 3"/>
          <p:cNvSpPr>
            <a:spLocks noGrp="1" noChangeArrowheads="1"/>
          </p:cNvSpPr>
          <p:nvPr>
            <p:ph type="dt" sz="quarter" idx="1"/>
          </p:nvPr>
        </p:nvSpPr>
        <p:spPr bwMode="auto">
          <a:xfrm>
            <a:off x="3970734" y="2"/>
            <a:ext cx="3038145" cy="465743"/>
          </a:xfrm>
          <a:prstGeom prst="rect">
            <a:avLst/>
          </a:prstGeom>
          <a:noFill/>
          <a:ln w="9525">
            <a:noFill/>
            <a:miter lim="800000"/>
            <a:headEnd/>
            <a:tailEnd/>
          </a:ln>
          <a:effectLst/>
        </p:spPr>
        <p:txBody>
          <a:bodyPr vert="horz" wrap="square" lIns="89811" tIns="44906" rIns="89811" bIns="44906"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163844" name="Rectangle 4"/>
          <p:cNvSpPr>
            <a:spLocks noGrp="1" noChangeArrowheads="1"/>
          </p:cNvSpPr>
          <p:nvPr>
            <p:ph type="ftr" sz="quarter" idx="2"/>
          </p:nvPr>
        </p:nvSpPr>
        <p:spPr bwMode="auto">
          <a:xfrm>
            <a:off x="0"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45" name="Rectangle 5"/>
          <p:cNvSpPr>
            <a:spLocks noGrp="1" noChangeArrowheads="1"/>
          </p:cNvSpPr>
          <p:nvPr>
            <p:ph type="sldNum" sz="quarter" idx="3"/>
          </p:nvPr>
        </p:nvSpPr>
        <p:spPr bwMode="auto">
          <a:xfrm>
            <a:off x="3970734" y="8829123"/>
            <a:ext cx="3038145" cy="465743"/>
          </a:xfrm>
          <a:prstGeom prst="rect">
            <a:avLst/>
          </a:prstGeom>
          <a:noFill/>
          <a:ln w="9525">
            <a:noFill/>
            <a:miter lim="800000"/>
            <a:headEnd/>
            <a:tailEnd/>
          </a:ln>
          <a:effectLst/>
        </p:spPr>
        <p:txBody>
          <a:bodyPr vert="horz" wrap="square" lIns="89811" tIns="44906" rIns="89811" bIns="44906" numCol="1" anchor="b" anchorCtr="0" compatLnSpc="1">
            <a:prstTxWarp prst="textNoShape">
              <a:avLst/>
            </a:prstTxWarp>
          </a:bodyPr>
          <a:lstStyle>
            <a:lvl1pPr algn="r" defTabSz="897999">
              <a:defRPr sz="1200" b="0" u="none">
                <a:latin typeface="Arial" charset="0"/>
                <a:cs typeface="+mn-cs"/>
              </a:defRPr>
            </a:lvl1pPr>
          </a:lstStyle>
          <a:p>
            <a:pPr>
              <a:defRPr/>
            </a:pPr>
            <a:fld id="{3C153773-BBBC-4D70-9901-00E50FC8BCE2}" type="slidenum">
              <a:rPr lang="en-US"/>
              <a:pPr>
                <a:defRPr/>
              </a:pPr>
              <a:t>‹#›</a:t>
            </a:fld>
            <a:endParaRPr lang="en-US" dirty="0"/>
          </a:p>
        </p:txBody>
      </p:sp>
    </p:spTree>
    <p:extLst>
      <p:ext uri="{BB962C8B-B14F-4D97-AF65-F5344CB8AC3E}">
        <p14:creationId xmlns:p14="http://schemas.microsoft.com/office/powerpoint/2010/main" val="1841792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 y="2"/>
            <a:ext cx="3009239"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87" name="Rectangle 3"/>
          <p:cNvSpPr>
            <a:spLocks noGrp="1" noChangeArrowheads="1"/>
          </p:cNvSpPr>
          <p:nvPr>
            <p:ph type="dt" idx="1"/>
          </p:nvPr>
        </p:nvSpPr>
        <p:spPr bwMode="auto">
          <a:xfrm>
            <a:off x="3935746" y="2"/>
            <a:ext cx="3086827" cy="491873"/>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lvl1pPr algn="r" defTabSz="897999">
              <a:defRPr sz="1200" b="0" u="none">
                <a:latin typeface="Arial" charset="0"/>
                <a:cs typeface="+mn-cs"/>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1171575" y="701675"/>
            <a:ext cx="4683125" cy="3513138"/>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26506" y="4425323"/>
            <a:ext cx="5169561" cy="4145567"/>
          </a:xfrm>
          <a:prstGeom prst="rect">
            <a:avLst/>
          </a:prstGeom>
          <a:noFill/>
          <a:ln w="9525">
            <a:noFill/>
            <a:miter lim="800000"/>
            <a:headEnd/>
            <a:tailEnd/>
          </a:ln>
          <a:effectLst/>
        </p:spPr>
        <p:txBody>
          <a:bodyPr vert="horz" wrap="square" lIns="89782" tIns="44891" rIns="89782" bIns="448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2" y="8850640"/>
            <a:ext cx="3009239"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defTabSz="897999">
              <a:defRPr sz="1200" b="0" u="none">
                <a:latin typeface="Arial" charset="0"/>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35746" y="8850640"/>
            <a:ext cx="3086827" cy="422704"/>
          </a:xfrm>
          <a:prstGeom prst="rect">
            <a:avLst/>
          </a:prstGeom>
          <a:noFill/>
          <a:ln w="9525">
            <a:noFill/>
            <a:miter lim="800000"/>
            <a:headEnd/>
            <a:tailEnd/>
          </a:ln>
          <a:effectLst/>
        </p:spPr>
        <p:txBody>
          <a:bodyPr vert="horz" wrap="square" lIns="89782" tIns="44891" rIns="89782" bIns="44891" numCol="1" anchor="b" anchorCtr="0" compatLnSpc="1">
            <a:prstTxWarp prst="textNoShape">
              <a:avLst/>
            </a:prstTxWarp>
          </a:bodyPr>
          <a:lstStyle>
            <a:lvl1pPr algn="r" defTabSz="897999">
              <a:defRPr sz="1200" b="0" u="none">
                <a:latin typeface="Arial" charset="0"/>
                <a:cs typeface="+mn-cs"/>
              </a:defRPr>
            </a:lvl1pPr>
          </a:lstStyle>
          <a:p>
            <a:pPr>
              <a:defRPr/>
            </a:pPr>
            <a:fld id="{EE586428-1CEA-4E8A-8AB0-84B90B2FB260}" type="slidenum">
              <a:rPr lang="en-US"/>
              <a:pPr>
                <a:defRPr/>
              </a:pPr>
              <a:t>‹#›</a:t>
            </a:fld>
            <a:endParaRPr lang="en-US" dirty="0"/>
          </a:p>
        </p:txBody>
      </p:sp>
    </p:spTree>
    <p:extLst>
      <p:ext uri="{BB962C8B-B14F-4D97-AF65-F5344CB8AC3E}">
        <p14:creationId xmlns:p14="http://schemas.microsoft.com/office/powerpoint/2010/main" val="1184503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a:t>
            </a:fld>
            <a:endParaRPr lang="en-US" dirty="0"/>
          </a:p>
        </p:txBody>
      </p:sp>
    </p:spTree>
    <p:extLst>
      <p:ext uri="{BB962C8B-B14F-4D97-AF65-F5344CB8AC3E}">
        <p14:creationId xmlns:p14="http://schemas.microsoft.com/office/powerpoint/2010/main" val="224673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11</a:t>
            </a:fld>
            <a:endParaRPr lang="en-US" dirty="0"/>
          </a:p>
        </p:txBody>
      </p:sp>
    </p:spTree>
    <p:extLst>
      <p:ext uri="{BB962C8B-B14F-4D97-AF65-F5344CB8AC3E}">
        <p14:creationId xmlns:p14="http://schemas.microsoft.com/office/powerpoint/2010/main" val="204340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FL, PA are there…</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13</a:t>
            </a:fld>
            <a:endParaRPr lang="en-US" dirty="0"/>
          </a:p>
        </p:txBody>
      </p:sp>
    </p:spTree>
    <p:extLst>
      <p:ext uri="{BB962C8B-B14F-4D97-AF65-F5344CB8AC3E}">
        <p14:creationId xmlns:p14="http://schemas.microsoft.com/office/powerpoint/2010/main" val="63704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Industry exposure captures industry switching costs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County exposure captures spatial moving costs</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30</a:t>
            </a:fld>
            <a:endParaRPr lang="en-US" dirty="0"/>
          </a:p>
        </p:txBody>
      </p:sp>
    </p:spTree>
    <p:extLst>
      <p:ext uri="{BB962C8B-B14F-4D97-AF65-F5344CB8AC3E}">
        <p14:creationId xmlns:p14="http://schemas.microsoft.com/office/powerpoint/2010/main" val="1771370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Industry exposure captures industry switching costs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County exposure captures spatial moving costs</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31</a:t>
            </a:fld>
            <a:endParaRPr lang="en-US" dirty="0"/>
          </a:p>
        </p:txBody>
      </p:sp>
    </p:spTree>
    <p:extLst>
      <p:ext uri="{BB962C8B-B14F-4D97-AF65-F5344CB8AC3E}">
        <p14:creationId xmlns:p14="http://schemas.microsoft.com/office/powerpoint/2010/main" val="266802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75-25 </a:t>
            </a:r>
            <a:r>
              <a:rPr lang="en-US" dirty="0" err="1"/>
              <a:t>interuartiles</a:t>
            </a:r>
            <a:r>
              <a:rPr lang="en-US" dirty="0"/>
              <a:t> is around 20 </a:t>
            </a:r>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32</a:t>
            </a:fld>
            <a:endParaRPr lang="en-US" dirty="0"/>
          </a:p>
        </p:txBody>
      </p:sp>
    </p:spTree>
    <p:extLst>
      <p:ext uri="{BB962C8B-B14F-4D97-AF65-F5344CB8AC3E}">
        <p14:creationId xmlns:p14="http://schemas.microsoft.com/office/powerpoint/2010/main" val="233933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MSH This term is a separate control for the prevalence of manufacturing in a county, thereby allowing the county exposure</a:t>
            </a:r>
          </a:p>
          <a:p>
            <a:pPr algn="l"/>
            <a:r>
              <a:rPr lang="en-US" sz="1800" b="0" i="0" u="none" strike="noStrike" baseline="0" dirty="0">
                <a:latin typeface="CMR10"/>
              </a:rPr>
              <a:t>term to </a:t>
            </a:r>
            <a:r>
              <a:rPr lang="en-US" sz="1800" b="0" i="0" u="none" strike="noStrike" baseline="0" dirty="0" err="1">
                <a:latin typeface="CMR10"/>
              </a:rPr>
              <a:t>reect</a:t>
            </a:r>
            <a:r>
              <a:rPr lang="en-US" sz="1800" b="0" i="0" u="none" strike="noStrike" baseline="0" dirty="0">
                <a:latin typeface="CMR10"/>
              </a:rPr>
              <a:t> exposure to PNTR conditional on the county's manufacturing share</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37</a:t>
            </a:fld>
            <a:endParaRPr lang="en-US" dirty="0"/>
          </a:p>
        </p:txBody>
      </p:sp>
    </p:spTree>
    <p:extLst>
      <p:ext uri="{BB962C8B-B14F-4D97-AF65-F5344CB8AC3E}">
        <p14:creationId xmlns:p14="http://schemas.microsoft.com/office/powerpoint/2010/main" val="233627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MSH This term is a separate control for the prevalence of manufacturing in a county, thereby allowing the county exposure</a:t>
            </a:r>
          </a:p>
          <a:p>
            <a:pPr algn="l"/>
            <a:r>
              <a:rPr lang="en-US" sz="1800" b="0" i="0" u="none" strike="noStrike" baseline="0" dirty="0">
                <a:latin typeface="CMR10"/>
              </a:rPr>
              <a:t>term to </a:t>
            </a:r>
            <a:r>
              <a:rPr lang="en-US" sz="1800" b="0" i="0" u="none" strike="noStrike" baseline="0" dirty="0" err="1">
                <a:latin typeface="CMR10"/>
              </a:rPr>
              <a:t>reect</a:t>
            </a:r>
            <a:r>
              <a:rPr lang="en-US" sz="1800" b="0" i="0" u="none" strike="noStrike" baseline="0" dirty="0">
                <a:latin typeface="CMR10"/>
              </a:rPr>
              <a:t> exposure to PNTR conditional on the county's manufacturing share</a:t>
            </a:r>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38</a:t>
            </a:fld>
            <a:endParaRPr lang="en-US" dirty="0"/>
          </a:p>
        </p:txBody>
      </p:sp>
    </p:spTree>
    <p:extLst>
      <p:ext uri="{BB962C8B-B14F-4D97-AF65-F5344CB8AC3E}">
        <p14:creationId xmlns:p14="http://schemas.microsoft.com/office/powerpoint/2010/main" val="133894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39</a:t>
            </a:fld>
            <a:endParaRPr lang="en-US" dirty="0"/>
          </a:p>
        </p:txBody>
      </p:sp>
    </p:spTree>
    <p:extLst>
      <p:ext uri="{BB962C8B-B14F-4D97-AF65-F5344CB8AC3E}">
        <p14:creationId xmlns:p14="http://schemas.microsoft.com/office/powerpoint/2010/main" val="356405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40</a:t>
            </a:fld>
            <a:endParaRPr lang="en-US" dirty="0"/>
          </a:p>
        </p:txBody>
      </p:sp>
    </p:spTree>
    <p:extLst>
      <p:ext uri="{BB962C8B-B14F-4D97-AF65-F5344CB8AC3E}">
        <p14:creationId xmlns:p14="http://schemas.microsoft.com/office/powerpoint/2010/main" val="3312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dirty="0">
              <a:latin typeface="Arial" pitchFamily="34" charset="0"/>
            </a:endParaRPr>
          </a:p>
        </p:txBody>
      </p:sp>
      <p:sp>
        <p:nvSpPr>
          <p:cNvPr id="44036" name="Slide Number Placeholder 3"/>
          <p:cNvSpPr>
            <a:spLocks noGrp="1"/>
          </p:cNvSpPr>
          <p:nvPr>
            <p:ph type="sldNum" sz="quarter" idx="5"/>
          </p:nvPr>
        </p:nvSpPr>
        <p:spPr/>
        <p:txBody>
          <a:bodyPr/>
          <a:lstStyle/>
          <a:p>
            <a:pPr defTabSz="921175">
              <a:defRPr/>
            </a:pPr>
            <a:fld id="{E055CBE6-AA38-48F8-A0E0-ED96569D8891}" type="slidenum">
              <a:rPr lang="en-US" smtClean="0">
                <a:latin typeface="Arial" pitchFamily="34" charset="0"/>
              </a:rPr>
              <a:pPr defTabSz="921175">
                <a:defRPr/>
              </a:pPr>
              <a:t>2</a:t>
            </a:fld>
            <a:endParaRPr lang="en-US" dirty="0">
              <a:latin typeface="Arial" pitchFamily="34" charset="0"/>
            </a:endParaRPr>
          </a:p>
        </p:txBody>
      </p:sp>
    </p:spTree>
    <p:extLst>
      <p:ext uri="{BB962C8B-B14F-4D97-AF65-F5344CB8AC3E}">
        <p14:creationId xmlns:p14="http://schemas.microsoft.com/office/powerpoint/2010/main" val="406411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11-12:15pm </a:t>
            </a:r>
          </a:p>
          <a:p>
            <a:r>
              <a:rPr lang="en-US" dirty="0"/>
              <a:t>Hakobyan</a:t>
            </a:r>
            <a:r>
              <a:rPr lang="en-US" baseline="0" dirty="0"/>
              <a:t> and </a:t>
            </a:r>
            <a:r>
              <a:rPr lang="en-US" baseline="0" dirty="0" err="1"/>
              <a:t>Mclaren</a:t>
            </a:r>
            <a:r>
              <a:rPr lang="en-US" baseline="0" dirty="0"/>
              <a:t> look at NAFTA: they find the lowest educated are hurt</a:t>
            </a:r>
          </a:p>
          <a:p>
            <a:r>
              <a:rPr lang="en-US" baseline="0" dirty="0" err="1"/>
              <a:t>Autor</a:t>
            </a:r>
            <a:r>
              <a:rPr lang="en-US" baseline="0" dirty="0"/>
              <a:t> et al look at Chinese import penetration over a long difference, 1992-07; they look only at the direct effect on workers long-term earnings an employment </a:t>
            </a:r>
          </a:p>
          <a:p>
            <a:r>
              <a:rPr lang="en-US" baseline="0" dirty="0"/>
              <a:t>Dix Carneiro and </a:t>
            </a:r>
            <a:r>
              <a:rPr lang="en-US" baseline="0" dirty="0" err="1"/>
              <a:t>Kovak</a:t>
            </a:r>
            <a:r>
              <a:rPr lang="en-US" baseline="0" dirty="0"/>
              <a:t> (2017) </a:t>
            </a:r>
            <a:r>
              <a:rPr lang="en-US" dirty="0"/>
              <a:t>e “regional tariff reduction”  </a:t>
            </a:r>
            <a:r>
              <a:rPr lang="en-US" baseline="0" dirty="0"/>
              <a:t>look at workers exposure to tariff declines based on their regions’ exposure to these declines.</a:t>
            </a:r>
          </a:p>
          <a:p>
            <a:r>
              <a:rPr lang="en-US" sz="1200" b="0" i="0" u="none" strike="noStrike" kern="1200" baseline="0" dirty="0">
                <a:solidFill>
                  <a:schemeClr val="tx1"/>
                </a:solidFill>
                <a:latin typeface="Arial" charset="0"/>
                <a:ea typeface="+mn-ea"/>
                <a:cs typeface="+mn-cs"/>
              </a:rPr>
              <a:t> following the Brazilian trade liberalization of the early 1990s. Using 25 years of data they find large and growing effects of trade liberalization on regional formal</a:t>
            </a:r>
          </a:p>
          <a:p>
            <a:r>
              <a:rPr lang="en-US" sz="1200" b="0" i="0" u="none" strike="noStrike" kern="1200" baseline="0" dirty="0">
                <a:solidFill>
                  <a:schemeClr val="tx1"/>
                </a:solidFill>
                <a:latin typeface="Arial" charset="0"/>
                <a:ea typeface="+mn-ea"/>
                <a:cs typeface="+mn-cs"/>
              </a:rPr>
              <a:t>earnings and employment, main reason lack of labor mobility. </a:t>
            </a:r>
            <a:endParaRPr lang="en-US" baseline="0" dirty="0"/>
          </a:p>
          <a:p>
            <a:endParaRPr lang="en-US" baseline="0" dirty="0"/>
          </a:p>
          <a:p>
            <a:r>
              <a:rPr lang="en-US" sz="1200" kern="1200" dirty="0">
                <a:solidFill>
                  <a:schemeClr val="tx1"/>
                </a:solidFill>
                <a:effectLst/>
                <a:latin typeface="Arial" charset="0"/>
                <a:ea typeface="+mn-ea"/>
                <a:cs typeface="+mn-cs"/>
              </a:rPr>
              <a:t>Devlin </a:t>
            </a:r>
            <a:r>
              <a:rPr lang="en-US" sz="1200" kern="1200" dirty="0" err="1">
                <a:solidFill>
                  <a:schemeClr val="tx1"/>
                </a:solidFill>
                <a:effectLst/>
                <a:latin typeface="Arial" charset="0"/>
                <a:ea typeface="+mn-ea"/>
                <a:cs typeface="+mn-cs"/>
              </a:rPr>
              <a:t>kovak</a:t>
            </a:r>
            <a:r>
              <a:rPr lang="en-US" sz="1200" kern="1200" dirty="0">
                <a:solidFill>
                  <a:schemeClr val="tx1"/>
                </a:solidFill>
                <a:effectLst/>
                <a:latin typeface="Arial" charset="0"/>
                <a:ea typeface="+mn-ea"/>
                <a:cs typeface="+mn-cs"/>
              </a:rPr>
              <a:t> morrow: This paper uses matched longitudinal administrative data for Canadian workers during 1984-2004 to assess the long-run effects of the 1988 Canada-U.S. Free Trade Agreement (CUSFTA) </a:t>
            </a:r>
            <a:r>
              <a:rPr lang="en-US" sz="1200" kern="1200" dirty="0" err="1">
                <a:solidFill>
                  <a:schemeClr val="tx1"/>
                </a:solidFill>
                <a:effectLst/>
                <a:latin typeface="Arial" charset="0"/>
                <a:ea typeface="+mn-ea"/>
                <a:cs typeface="+mn-cs"/>
              </a:rPr>
              <a:t>onthe</a:t>
            </a:r>
            <a:r>
              <a:rPr lang="en-US" sz="1200" kern="1200" dirty="0">
                <a:solidFill>
                  <a:schemeClr val="tx1"/>
                </a:solidFill>
                <a:effectLst/>
                <a:latin typeface="Arial" charset="0"/>
                <a:ea typeface="+mn-ea"/>
                <a:cs typeface="+mn-cs"/>
              </a:rPr>
              <a:t> Canadian labor market.  No cumulative long-terms effects, increase export expansion accompanied by import competition, in the short term they do see increase in separations (out of the labor force) long term no big effects, earnings </a:t>
            </a:r>
            <a:r>
              <a:rPr lang="en-US" sz="1200" kern="1200" dirty="0" err="1">
                <a:solidFill>
                  <a:schemeClr val="tx1"/>
                </a:solidFill>
                <a:effectLst/>
                <a:latin typeface="Arial" charset="0"/>
                <a:ea typeface="+mn-ea"/>
                <a:cs typeface="+mn-cs"/>
              </a:rPr>
              <a:t>fo</a:t>
            </a:r>
            <a:r>
              <a:rPr lang="en-US" sz="1200" kern="1200" dirty="0">
                <a:solidFill>
                  <a:schemeClr val="tx1"/>
                </a:solidFill>
                <a:effectLst/>
                <a:latin typeface="Arial" charset="0"/>
                <a:ea typeface="+mn-ea"/>
                <a:cs typeface="+mn-cs"/>
              </a:rPr>
              <a:t> back to normal. </a:t>
            </a:r>
          </a:p>
          <a:p>
            <a:endParaRPr lang="en-US" sz="1200" kern="1200" baseline="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For workers initially in man-</a:t>
            </a:r>
            <a:r>
              <a:rPr lang="en-US" sz="1200" kern="1200" dirty="0" err="1">
                <a:solidFill>
                  <a:schemeClr val="tx1"/>
                </a:solidFill>
                <a:effectLst/>
                <a:latin typeface="Arial" charset="0"/>
                <a:ea typeface="+mn-ea"/>
                <a:cs typeface="+mn-cs"/>
              </a:rPr>
              <a:t>ufacturing</a:t>
            </a:r>
            <a:r>
              <a:rPr lang="en-US" sz="1200" kern="1200" dirty="0">
                <a:solidFill>
                  <a:schemeClr val="tx1"/>
                </a:solidFill>
                <a:effectLst/>
                <a:latin typeface="Arial" charset="0"/>
                <a:ea typeface="+mn-ea"/>
                <a:cs typeface="+mn-cs"/>
              </a:rPr>
              <a:t> industries that experienced Canadian concessions, we find a heightened probability </a:t>
            </a:r>
            <a:r>
              <a:rPr lang="en-US" sz="1200" kern="1200" dirty="0" err="1">
                <a:solidFill>
                  <a:schemeClr val="tx1"/>
                </a:solidFill>
                <a:effectLst/>
                <a:latin typeface="Arial" charset="0"/>
                <a:ea typeface="+mn-ea"/>
                <a:cs typeface="+mn-cs"/>
              </a:rPr>
              <a:t>ofwork</a:t>
            </a:r>
            <a:r>
              <a:rPr lang="en-US" sz="1200" kern="1200" dirty="0">
                <a:solidFill>
                  <a:schemeClr val="tx1"/>
                </a:solidFill>
                <a:effectLst/>
                <a:latin typeface="Arial" charset="0"/>
                <a:ea typeface="+mn-ea"/>
                <a:cs typeface="+mn-cs"/>
              </a:rPr>
              <a:t>-shortage based separations at large firms but little impact on long-run </a:t>
            </a:r>
            <a:r>
              <a:rPr lang="en-US" sz="1200" kern="1200" dirty="0" err="1">
                <a:solidFill>
                  <a:schemeClr val="tx1"/>
                </a:solidFill>
                <a:effectLst/>
                <a:latin typeface="Arial" charset="0"/>
                <a:ea typeface="+mn-ea"/>
                <a:cs typeface="+mn-cs"/>
              </a:rPr>
              <a:t>cumuilative</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earnings.Lower</a:t>
            </a:r>
            <a:r>
              <a:rPr lang="en-US" sz="1200" kern="1200" dirty="0">
                <a:solidFill>
                  <a:schemeClr val="tx1"/>
                </a:solidFill>
                <a:effectLst/>
                <a:latin typeface="Arial" charset="0"/>
                <a:ea typeface="+mn-ea"/>
                <a:cs typeface="+mn-cs"/>
              </a:rPr>
              <a:t> cumulative earnings at the initial employer are offset by gains outside manufacturing. </a:t>
            </a:r>
            <a:r>
              <a:rPr lang="en-US" sz="1200" kern="1200" dirty="0" err="1">
                <a:solidFill>
                  <a:schemeClr val="tx1"/>
                </a:solidFill>
                <a:effectLst/>
                <a:latin typeface="Arial" charset="0"/>
                <a:ea typeface="+mn-ea"/>
                <a:cs typeface="+mn-cs"/>
              </a:rPr>
              <a:t>ForCanadian</a:t>
            </a:r>
            <a:r>
              <a:rPr lang="en-US" sz="1200" kern="1200" dirty="0">
                <a:solidFill>
                  <a:schemeClr val="tx1"/>
                </a:solidFill>
                <a:effectLst/>
                <a:latin typeface="Arial" charset="0"/>
                <a:ea typeface="+mn-ea"/>
                <a:cs typeface="+mn-cs"/>
              </a:rPr>
              <a:t> workers in industries that obtained U.S. concessions, we find a lower probability of </a:t>
            </a:r>
            <a:r>
              <a:rPr lang="en-US" sz="1200" kern="1200" dirty="0" err="1">
                <a:solidFill>
                  <a:schemeClr val="tx1"/>
                </a:solidFill>
                <a:effectLst/>
                <a:latin typeface="Arial" charset="0"/>
                <a:ea typeface="+mn-ea"/>
                <a:cs typeface="+mn-cs"/>
              </a:rPr>
              <a:t>sep-aration</a:t>
            </a:r>
            <a:r>
              <a:rPr lang="en-US" sz="1200" kern="1200" dirty="0">
                <a:solidFill>
                  <a:schemeClr val="tx1"/>
                </a:solidFill>
                <a:effectLst/>
                <a:latin typeface="Arial" charset="0"/>
                <a:ea typeface="+mn-ea"/>
                <a:cs typeface="+mn-cs"/>
              </a:rPr>
              <a:t> and higher cumulative earnings. These effects are concentrated among workers </a:t>
            </a:r>
            <a:r>
              <a:rPr lang="en-US" sz="1200" kern="1200" dirty="0" err="1">
                <a:solidFill>
                  <a:schemeClr val="tx1"/>
                </a:solidFill>
                <a:effectLst/>
                <a:latin typeface="Arial" charset="0"/>
                <a:ea typeface="+mn-ea"/>
                <a:cs typeface="+mn-cs"/>
              </a:rPr>
              <a:t>initiallyemployed</a:t>
            </a:r>
            <a:r>
              <a:rPr lang="en-US" sz="1200" kern="1200" dirty="0">
                <a:solidFill>
                  <a:schemeClr val="tx1"/>
                </a:solidFill>
                <a:effectLst/>
                <a:latin typeface="Arial" charset="0"/>
                <a:ea typeface="+mn-ea"/>
                <a:cs typeface="+mn-cs"/>
              </a:rPr>
              <a:t> in larger firms, and there are important differences between low and high </a:t>
            </a:r>
            <a:r>
              <a:rPr lang="en-US" sz="1200" kern="1200" dirty="0" err="1">
                <a:solidFill>
                  <a:schemeClr val="tx1"/>
                </a:solidFill>
                <a:effectLst/>
                <a:latin typeface="Arial" charset="0"/>
                <a:ea typeface="+mn-ea"/>
                <a:cs typeface="+mn-cs"/>
              </a:rPr>
              <a:t>attachmentworkers</a:t>
            </a:r>
            <a:r>
              <a:rPr lang="en-US" sz="1200" kern="1200" dirty="0">
                <a:solidFill>
                  <a:schemeClr val="tx1"/>
                </a:solidFill>
                <a:effectLst/>
                <a:latin typeface="Arial" charset="0"/>
                <a:ea typeface="+mn-ea"/>
                <a:cs typeface="+mn-cs"/>
              </a:rPr>
              <a:t>.</a:t>
            </a:r>
            <a:endParaRPr lang="en-US" sz="1200" kern="1200" baseline="0" dirty="0">
              <a:solidFill>
                <a:schemeClr val="tx1"/>
              </a:solidFill>
              <a:effectLst/>
              <a:latin typeface="Arial" charset="0"/>
              <a:ea typeface="+mn-ea"/>
              <a:cs typeface="+mn-cs"/>
            </a:endParaRPr>
          </a:p>
          <a:p>
            <a:endParaRPr lang="en-US" baseline="0" dirty="0"/>
          </a:p>
          <a:p>
            <a:endParaRPr lang="en-US" baseline="0" dirty="0"/>
          </a:p>
          <a:p>
            <a:r>
              <a:rPr lang="en-US" baseline="0" dirty="0"/>
              <a:t>All of these papers are a bit different: We look at a specific trade liberalization like T, HM, DCK but look at China’s impact on US like </a:t>
            </a:r>
            <a:r>
              <a:rPr lang="en-US" baseline="0" dirty="0" err="1"/>
              <a:t>Autor</a:t>
            </a:r>
            <a:r>
              <a:rPr lang="en-US" baseline="0" dirty="0"/>
              <a:t>. Unlike </a:t>
            </a:r>
            <a:r>
              <a:rPr lang="en-US" baseline="0" dirty="0" err="1"/>
              <a:t>Autor</a:t>
            </a:r>
            <a:r>
              <a:rPr lang="en-US" baseline="0" dirty="0"/>
              <a:t> but like HM we look at the impact at different levels or education. Unlike </a:t>
            </a:r>
            <a:r>
              <a:rPr lang="en-US" baseline="0" dirty="0" err="1"/>
              <a:t>Autor</a:t>
            </a:r>
            <a:r>
              <a:rPr lang="en-US" baseline="0" dirty="0"/>
              <a:t>, we look specific trade liberalization. </a:t>
            </a:r>
            <a:endParaRPr lang="en-US" dirty="0"/>
          </a:p>
          <a:p>
            <a:endParaRPr lang="en-US" dirty="0"/>
          </a:p>
          <a:p>
            <a:endParaRPr lang="en-US" dirty="0"/>
          </a:p>
          <a:p>
            <a:r>
              <a:rPr lang="en-US" dirty="0"/>
              <a:t>so, why does</a:t>
            </a:r>
            <a:r>
              <a:rPr lang="en-US" baseline="0" dirty="0"/>
              <a:t> this matter? </a:t>
            </a:r>
          </a:p>
          <a:p>
            <a:r>
              <a:rPr lang="en-US" baseline="0" dirty="0"/>
              <a:t>Isn’t what we find obvious? </a:t>
            </a:r>
          </a:p>
          <a:p>
            <a:r>
              <a:rPr lang="en-US" baseline="0" dirty="0"/>
              <a:t>Are we trying to recover frictions?</a:t>
            </a:r>
          </a:p>
          <a:p>
            <a:endParaRPr lang="en-US" baseline="0" dirty="0"/>
          </a:p>
          <a:p>
            <a:r>
              <a:rPr lang="en-US" baseline="0" dirty="0"/>
              <a:t>This paper extends the literature on labor market impacts of trade by shifting the focus from aggregate market level reactions to adjustments at the worker level. We will be able to quantify the distribution of incidence among workers along two margins, industry and county margin.  ADHS (2014) are able to measure worker-level consequences by focusing on the substantial differences in trade exposure that derive from the initial industry of employment (but not location). We are able to decompose the magnitude of both, the initial industry of employment and also the location of employment. Our 5% extract of the LEHD (for large counties) and 100% extract for small counties provides a more precise measurement of local industry composition. </a:t>
            </a:r>
          </a:p>
          <a:p>
            <a:endParaRPr lang="en-US" dirty="0"/>
          </a:p>
          <a:p>
            <a:r>
              <a:rPr lang="en-US" baseline="0" dirty="0"/>
              <a:t>AHD (2013) is </a:t>
            </a:r>
            <a:r>
              <a:rPr lang="en-US" baseline="0" dirty="0" err="1"/>
              <a:t>aout</a:t>
            </a:r>
            <a:r>
              <a:rPr lang="en-US" baseline="0" dirty="0"/>
              <a:t> changes in employments and average earnings across U.S. local labor markets (CZ) resulting from </a:t>
            </a:r>
            <a:r>
              <a:rPr lang="en-US" baseline="0" dirty="0" err="1"/>
              <a:t>regiona</a:t>
            </a:r>
            <a:r>
              <a:rPr lang="en-US" baseline="0" dirty="0"/>
              <a:t> exposure from import competition from China. That work used repeated cross sections (CBP) on geographic localities it cannot address how individuals adjust to trade </a:t>
            </a:r>
            <a:r>
              <a:rPr lang="en-US" baseline="0" dirty="0" err="1"/>
              <a:t>schoks</a:t>
            </a:r>
            <a:r>
              <a:rPr lang="en-US" baseline="0" dirty="0"/>
              <a:t>.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a:t>
            </a:fld>
            <a:endParaRPr lang="en-US" dirty="0"/>
          </a:p>
        </p:txBody>
      </p:sp>
    </p:spTree>
    <p:extLst>
      <p:ext uri="{BB962C8B-B14F-4D97-AF65-F5344CB8AC3E}">
        <p14:creationId xmlns:p14="http://schemas.microsoft.com/office/powerpoint/2010/main" val="360053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5</a:t>
            </a:fld>
            <a:endParaRPr lang="en-US" dirty="0"/>
          </a:p>
        </p:txBody>
      </p:sp>
    </p:spTree>
    <p:extLst>
      <p:ext uri="{BB962C8B-B14F-4D97-AF65-F5344CB8AC3E}">
        <p14:creationId xmlns:p14="http://schemas.microsoft.com/office/powerpoint/2010/main" val="39699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6</a:t>
            </a:fld>
            <a:endParaRPr lang="en-US" dirty="0"/>
          </a:p>
        </p:txBody>
      </p:sp>
    </p:spTree>
    <p:extLst>
      <p:ext uri="{BB962C8B-B14F-4D97-AF65-F5344CB8AC3E}">
        <p14:creationId xmlns:p14="http://schemas.microsoft.com/office/powerpoint/2010/main" val="381457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7</a:t>
            </a:fld>
            <a:endParaRPr lang="en-US" dirty="0"/>
          </a:p>
        </p:txBody>
      </p:sp>
    </p:spTree>
    <p:extLst>
      <p:ext uri="{BB962C8B-B14F-4D97-AF65-F5344CB8AC3E}">
        <p14:creationId xmlns:p14="http://schemas.microsoft.com/office/powerpoint/2010/main" val="357271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8</a:t>
            </a:fld>
            <a:endParaRPr lang="en-US" dirty="0"/>
          </a:p>
        </p:txBody>
      </p:sp>
    </p:spTree>
    <p:extLst>
      <p:ext uri="{BB962C8B-B14F-4D97-AF65-F5344CB8AC3E}">
        <p14:creationId xmlns:p14="http://schemas.microsoft.com/office/powerpoint/2010/main" val="82027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9</a:t>
            </a:fld>
            <a:endParaRPr lang="en-US" dirty="0"/>
          </a:p>
        </p:txBody>
      </p:sp>
    </p:spTree>
    <p:extLst>
      <p:ext uri="{BB962C8B-B14F-4D97-AF65-F5344CB8AC3E}">
        <p14:creationId xmlns:p14="http://schemas.microsoft.com/office/powerpoint/2010/main" val="175315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E586428-1CEA-4E8A-8AB0-84B90B2FB260}" type="slidenum">
              <a:rPr lang="en-US" smtClean="0"/>
              <a:pPr>
                <a:defRPr/>
              </a:pPr>
              <a:t>10</a:t>
            </a:fld>
            <a:endParaRPr lang="en-US" dirty="0"/>
          </a:p>
        </p:txBody>
      </p:sp>
    </p:spTree>
    <p:extLst>
      <p:ext uri="{BB962C8B-B14F-4D97-AF65-F5344CB8AC3E}">
        <p14:creationId xmlns:p14="http://schemas.microsoft.com/office/powerpoint/2010/main" val="143655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100" y="874832"/>
            <a:ext cx="7772400" cy="1235322"/>
          </a:xfrm>
        </p:spPr>
        <p:txBody>
          <a:bodyPr/>
          <a:lstStyle>
            <a:lvl1pPr algn="l">
              <a:defRPr sz="2000" b="1">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546099" y="3934047"/>
            <a:ext cx="8045007" cy="2456766"/>
          </a:xfrm>
        </p:spPr>
        <p:txBody>
          <a:bodyPr/>
          <a:lstStyle>
            <a:lvl1pPr marL="0" indent="0" algn="l">
              <a:buNone/>
              <a:defRPr sz="1800">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FC96386F-C149-48D8-92C5-2CFDBA85534B}" type="slidenum">
              <a:rPr lang="en-GB" smtClean="0"/>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4013" y="1089025"/>
            <a:ext cx="4141787"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89025"/>
            <a:ext cx="4143375"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p>
          <a:p>
            <a:pPr>
              <a:defRPr/>
            </a:pPr>
            <a:fld id="{930D94F4-7A06-4EF1-81B9-BE8C8288FE03}"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4013" y="2865438"/>
            <a:ext cx="8437562" cy="723900"/>
          </a:xfrm>
        </p:spPr>
        <p:txBody>
          <a:bodyPr/>
          <a:lstStyle/>
          <a:p>
            <a:r>
              <a:rPr lang="en-US" dirty="0"/>
              <a:t>Click to edit Master title style</a:t>
            </a:r>
          </a:p>
        </p:txBody>
      </p:sp>
      <p:sp>
        <p:nvSpPr>
          <p:cNvPr id="4"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endParaRPr lang="en-GB" dirty="0"/>
          </a:p>
          <a:p>
            <a:pPr>
              <a:defRPr/>
            </a:pPr>
            <a:fld id="{B18DCB8B-D2FE-45D5-9D77-2EAE87C4CC26}" type="slidenum">
              <a:rPr lang="en-GB" smtClean="0"/>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4013" y="274638"/>
            <a:ext cx="8437562"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Rectangle 3"/>
          <p:cNvSpPr>
            <a:spLocks noGrp="1" noChangeArrowheads="1"/>
          </p:cNvSpPr>
          <p:nvPr>
            <p:ph type="body" idx="1"/>
          </p:nvPr>
        </p:nvSpPr>
        <p:spPr bwMode="auto">
          <a:xfrm>
            <a:off x="354013" y="1089025"/>
            <a:ext cx="8437562" cy="576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solidFill>
                  <a:schemeClr val="accent2"/>
                </a:solidFill>
                <a:latin typeface="Tahoma" charset="0"/>
                <a:cs typeface="+mn-cs"/>
              </a:defRPr>
            </a:lvl1pPr>
          </a:lstStyle>
          <a:p>
            <a:pPr>
              <a:defRPr/>
            </a:pPr>
            <a:endParaRPr lang="en-GB" dirty="0"/>
          </a:p>
        </p:txBody>
      </p:sp>
      <p:sp>
        <p:nvSpPr>
          <p:cNvPr id="1030" name="Rectangle 6"/>
          <p:cNvSpPr>
            <a:spLocks noGrp="1" noChangeArrowheads="1"/>
          </p:cNvSpPr>
          <p:nvPr>
            <p:ph type="sldNum" sz="quarter" idx="4"/>
          </p:nvPr>
        </p:nvSpPr>
        <p:spPr bwMode="auto">
          <a:xfrm>
            <a:off x="8589963" y="627221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solidFill>
                  <a:schemeClr val="accent2"/>
                </a:solidFill>
                <a:latin typeface="Arial" pitchFamily="34" charset="0"/>
                <a:cs typeface="Arial" pitchFamily="34" charset="0"/>
              </a:defRPr>
            </a:lvl1pPr>
          </a:lstStyle>
          <a:p>
            <a:pPr>
              <a:defRPr/>
            </a:pPr>
            <a:endParaRPr lang="en-GB" dirty="0"/>
          </a:p>
          <a:p>
            <a:pPr>
              <a:defRPr/>
            </a:pPr>
            <a:fld id="{6C53B026-E3BC-40EA-A94F-CF3D3D4CBAA7}" type="slidenum">
              <a:rPr lang="en-GB" smtClean="0"/>
              <a:pPr>
                <a:defRPr/>
              </a:pPr>
              <a:t>‹#›</a:t>
            </a:fld>
            <a:endParaRPr lang="en-GB" dirty="0"/>
          </a:p>
        </p:txBody>
      </p:sp>
      <p:sp>
        <p:nvSpPr>
          <p:cNvPr id="1034" name="Rectangle 10"/>
          <p:cNvSpPr>
            <a:spLocks noChangeArrowheads="1"/>
          </p:cNvSpPr>
          <p:nvPr/>
        </p:nvSpPr>
        <p:spPr bwMode="auto">
          <a:xfrm>
            <a:off x="0" y="3071813"/>
            <a:ext cx="9144000" cy="0"/>
          </a:xfrm>
          <a:prstGeom prst="rect">
            <a:avLst/>
          </a:prstGeom>
          <a:noFill/>
          <a:ln w="9525">
            <a:noFill/>
            <a:miter lim="800000"/>
            <a:headEnd/>
            <a:tailEnd/>
          </a:ln>
          <a:effectLst/>
        </p:spPr>
        <p:txBody>
          <a:bodyPr wrap="none" anchor="ctr">
            <a:spAutoFit/>
          </a:bodyPr>
          <a:lstStyle/>
          <a:p>
            <a:pPr>
              <a:defRPr/>
            </a:pPr>
            <a:endParaRPr lang="en-US" dirty="0">
              <a:latin typeface="Tahoma"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ctr" rtl="0" eaLnBrk="1" fontAlgn="base" hangingPunct="1">
        <a:spcBef>
          <a:spcPct val="0"/>
        </a:spcBef>
        <a:spcAft>
          <a:spcPct val="0"/>
        </a:spcAft>
        <a:defRPr sz="2400">
          <a:solidFill>
            <a:schemeClr val="accent2"/>
          </a:solidFill>
          <a:latin typeface="Arial" pitchFamily="34" charset="0"/>
          <a:ea typeface="+mj-ea"/>
          <a:cs typeface="Arial" pitchFamily="34" charset="0"/>
        </a:defRPr>
      </a:lvl1pPr>
      <a:lvl2pPr algn="ctr" rtl="0" eaLnBrk="1" fontAlgn="base" hangingPunct="1">
        <a:spcBef>
          <a:spcPct val="0"/>
        </a:spcBef>
        <a:spcAft>
          <a:spcPct val="0"/>
        </a:spcAft>
        <a:defRPr sz="2800">
          <a:solidFill>
            <a:schemeClr val="accent2"/>
          </a:solidFill>
          <a:latin typeface="Tahoma" charset="0"/>
        </a:defRPr>
      </a:lvl2pPr>
      <a:lvl3pPr algn="ctr" rtl="0" eaLnBrk="1" fontAlgn="base" hangingPunct="1">
        <a:spcBef>
          <a:spcPct val="0"/>
        </a:spcBef>
        <a:spcAft>
          <a:spcPct val="0"/>
        </a:spcAft>
        <a:defRPr sz="2800">
          <a:solidFill>
            <a:schemeClr val="accent2"/>
          </a:solidFill>
          <a:latin typeface="Tahoma" charset="0"/>
        </a:defRPr>
      </a:lvl3pPr>
      <a:lvl4pPr algn="ctr" rtl="0" eaLnBrk="1" fontAlgn="base" hangingPunct="1">
        <a:spcBef>
          <a:spcPct val="0"/>
        </a:spcBef>
        <a:spcAft>
          <a:spcPct val="0"/>
        </a:spcAft>
        <a:defRPr sz="2800">
          <a:solidFill>
            <a:schemeClr val="accent2"/>
          </a:solidFill>
          <a:latin typeface="Tahoma" charset="0"/>
        </a:defRPr>
      </a:lvl4pPr>
      <a:lvl5pPr algn="ctr" rtl="0" eaLnBrk="1" fontAlgn="base" hangingPunct="1">
        <a:spcBef>
          <a:spcPct val="0"/>
        </a:spcBef>
        <a:spcAft>
          <a:spcPct val="0"/>
        </a:spcAft>
        <a:defRPr sz="2800">
          <a:solidFill>
            <a:schemeClr val="accent2"/>
          </a:solidFill>
          <a:latin typeface="Tahoma" charset="0"/>
        </a:defRPr>
      </a:lvl5pPr>
      <a:lvl6pPr marL="457200" algn="ctr" rtl="0" eaLnBrk="1" fontAlgn="base" hangingPunct="1">
        <a:spcBef>
          <a:spcPct val="0"/>
        </a:spcBef>
        <a:spcAft>
          <a:spcPct val="0"/>
        </a:spcAft>
        <a:defRPr sz="2800">
          <a:solidFill>
            <a:schemeClr val="accent2"/>
          </a:solidFill>
          <a:latin typeface="Tahoma" charset="0"/>
        </a:defRPr>
      </a:lvl6pPr>
      <a:lvl7pPr marL="914400" algn="ctr" rtl="0" eaLnBrk="1" fontAlgn="base" hangingPunct="1">
        <a:spcBef>
          <a:spcPct val="0"/>
        </a:spcBef>
        <a:spcAft>
          <a:spcPct val="0"/>
        </a:spcAft>
        <a:defRPr sz="2800">
          <a:solidFill>
            <a:schemeClr val="accent2"/>
          </a:solidFill>
          <a:latin typeface="Tahoma" charset="0"/>
        </a:defRPr>
      </a:lvl7pPr>
      <a:lvl8pPr marL="1371600" algn="ctr" rtl="0" eaLnBrk="1" fontAlgn="base" hangingPunct="1">
        <a:spcBef>
          <a:spcPct val="0"/>
        </a:spcBef>
        <a:spcAft>
          <a:spcPct val="0"/>
        </a:spcAft>
        <a:defRPr sz="2800">
          <a:solidFill>
            <a:schemeClr val="accent2"/>
          </a:solidFill>
          <a:latin typeface="Tahoma" charset="0"/>
        </a:defRPr>
      </a:lvl8pPr>
      <a:lvl9pPr marL="1828800" algn="ctr" rtl="0" eaLnBrk="1" fontAlgn="base" hangingPunct="1">
        <a:spcBef>
          <a:spcPct val="0"/>
        </a:spcBef>
        <a:spcAft>
          <a:spcPct val="0"/>
        </a:spcAft>
        <a:defRPr sz="2800">
          <a:solidFill>
            <a:schemeClr val="accent2"/>
          </a:solidFill>
          <a:latin typeface="Tahoma" charset="0"/>
        </a:defRPr>
      </a:lvl9pPr>
    </p:titleStyle>
    <p:bodyStyle>
      <a:lvl1pPr marL="342900" indent="-342900" algn="l" rtl="0" eaLnBrk="1" fontAlgn="base" hangingPunct="1">
        <a:spcBef>
          <a:spcPct val="20000"/>
        </a:spcBef>
        <a:spcAft>
          <a:spcPct val="0"/>
        </a:spcAft>
        <a:buChar char="•"/>
        <a:defRPr sz="2000">
          <a:solidFill>
            <a:schemeClr val="accent2"/>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2000">
          <a:solidFill>
            <a:schemeClr val="accent2"/>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1.xlsx"/><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2.xlsx"/><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3.xlsx"/><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4.xlsx"/><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6099" y="1267400"/>
            <a:ext cx="7772400" cy="1604525"/>
          </a:xfrm>
        </p:spPr>
        <p:txBody>
          <a:bodyPr/>
          <a:lstStyle/>
          <a:p>
            <a:r>
              <a:rPr lang="en-US" sz="2400" dirty="0">
                <a:latin typeface="Latin modern"/>
              </a:rPr>
              <a:t>Trade Liberalization and Labor-Market Outcomes: Evidence from US Matched </a:t>
            </a:r>
            <a:r>
              <a:rPr lang="en-US" sz="2400" dirty="0">
                <a:latin typeface="Computer modern"/>
              </a:rPr>
              <a:t>Employer-Employee</a:t>
            </a:r>
            <a:r>
              <a:rPr lang="en-US" sz="2400" dirty="0">
                <a:latin typeface="Latin modern"/>
              </a:rPr>
              <a:t> Data</a:t>
            </a:r>
            <a:br>
              <a:rPr lang="en-US" dirty="0">
                <a:latin typeface="Latin modern"/>
              </a:rPr>
            </a:br>
            <a:br>
              <a:rPr lang="en-US" dirty="0">
                <a:latin typeface="Latin modern"/>
              </a:rPr>
            </a:br>
            <a:endParaRPr lang="en-US" dirty="0">
              <a:solidFill>
                <a:schemeClr val="bg1">
                  <a:lumMod val="65000"/>
                </a:schemeClr>
              </a:solidFill>
              <a:latin typeface="Latin modern"/>
            </a:endParaRPr>
          </a:p>
        </p:txBody>
      </p:sp>
      <p:sp>
        <p:nvSpPr>
          <p:cNvPr id="3" name="Subtitle 2"/>
          <p:cNvSpPr>
            <a:spLocks noGrp="1"/>
          </p:cNvSpPr>
          <p:nvPr>
            <p:ph type="subTitle" idx="1"/>
          </p:nvPr>
        </p:nvSpPr>
        <p:spPr>
          <a:xfrm>
            <a:off x="409796" y="3984631"/>
            <a:ext cx="8045007" cy="1461003"/>
          </a:xfrm>
        </p:spPr>
        <p:txBody>
          <a:bodyPr/>
          <a:lstStyle/>
          <a:p>
            <a:pPr>
              <a:spcBef>
                <a:spcPts val="300"/>
              </a:spcBef>
            </a:pPr>
            <a:r>
              <a:rPr lang="en-US" dirty="0"/>
              <a:t>Justin R. Pierce </a:t>
            </a:r>
            <a:r>
              <a:rPr lang="en-US" dirty="0">
                <a:solidFill>
                  <a:schemeClr val="bg1">
                    <a:lumMod val="50000"/>
                  </a:schemeClr>
                </a:solidFill>
              </a:rPr>
              <a:t>Board of Governors, U.S. Federal Reserve</a:t>
            </a:r>
          </a:p>
          <a:p>
            <a:pPr>
              <a:spcBef>
                <a:spcPts val="300"/>
              </a:spcBef>
            </a:pPr>
            <a:r>
              <a:rPr lang="en-US" dirty="0"/>
              <a:t>Peter K. Schott </a:t>
            </a:r>
            <a:r>
              <a:rPr lang="en-US" dirty="0">
                <a:solidFill>
                  <a:schemeClr val="bg1">
                    <a:lumMod val="50000"/>
                  </a:schemeClr>
                </a:solidFill>
              </a:rPr>
              <a:t>Yale School of Management &amp; NBER &amp; CEPR </a:t>
            </a:r>
          </a:p>
          <a:p>
            <a:pPr>
              <a:spcBef>
                <a:spcPts val="300"/>
              </a:spcBef>
            </a:pPr>
            <a:r>
              <a:rPr lang="en-US" dirty="0"/>
              <a:t>Cristina Tello-Trillo </a:t>
            </a:r>
            <a:r>
              <a:rPr lang="en-US" dirty="0">
                <a:solidFill>
                  <a:schemeClr val="bg1">
                    <a:lumMod val="50000"/>
                  </a:schemeClr>
                </a:solidFill>
              </a:rPr>
              <a:t>U.S. Census Bureau</a:t>
            </a:r>
            <a:br>
              <a:rPr lang="en-US" dirty="0">
                <a:solidFill>
                  <a:schemeClr val="bg1">
                    <a:lumMod val="50000"/>
                  </a:schemeClr>
                </a:solidFill>
              </a:rPr>
            </a:b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May 2023</a:t>
            </a:r>
          </a:p>
        </p:txBody>
      </p:sp>
    </p:spTree>
    <p:extLst>
      <p:ext uri="{BB962C8B-B14F-4D97-AF65-F5344CB8AC3E}">
        <p14:creationId xmlns:p14="http://schemas.microsoft.com/office/powerpoint/2010/main" val="2020128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10</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568158"/>
            <a:ext cx="2637455" cy="276999"/>
          </a:xfrm>
          <a:prstGeom prst="rect">
            <a:avLst/>
          </a:prstGeom>
          <a:solidFill>
            <a:srgbClr val="FFFF00"/>
          </a:solid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5" y="4852409"/>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5" y="5379454"/>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5" y="5129408"/>
            <a:ext cx="263745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06275" y="4555554"/>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843288"/>
            <a:ext cx="2935805"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5120287"/>
            <a:ext cx="2935805"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3" name="TextBox 32">
            <a:extLst>
              <a:ext uri="{FF2B5EF4-FFF2-40B4-BE49-F238E27FC236}">
                <a16:creationId xmlns:a16="http://schemas.microsoft.com/office/drawing/2014/main" id="{277F78DA-BEC9-4445-8818-94F6DB9C3B7D}"/>
              </a:ext>
            </a:extLst>
          </p:cNvPr>
          <p:cNvSpPr txBox="1"/>
          <p:nvPr/>
        </p:nvSpPr>
        <p:spPr>
          <a:xfrm>
            <a:off x="1929910" y="5906499"/>
            <a:ext cx="63121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Wage results are mixed</a:t>
            </a:r>
          </a:p>
        </p:txBody>
      </p:sp>
      <p:sp>
        <p:nvSpPr>
          <p:cNvPr id="34" name="TextBox 33">
            <a:extLst>
              <a:ext uri="{FF2B5EF4-FFF2-40B4-BE49-F238E27FC236}">
                <a16:creationId xmlns:a16="http://schemas.microsoft.com/office/drawing/2014/main" id="{13190302-9D6F-48FB-B22D-ABA31578A067}"/>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5" name="TextBox 34">
            <a:extLst>
              <a:ext uri="{FF2B5EF4-FFF2-40B4-BE49-F238E27FC236}">
                <a16:creationId xmlns:a16="http://schemas.microsoft.com/office/drawing/2014/main" id="{E483C0B9-CB43-4897-BFE7-133ECD460B26}"/>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342176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11</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568158"/>
            <a:ext cx="2637455"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5" y="4852409"/>
            <a:ext cx="263745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5" y="5379454"/>
            <a:ext cx="263745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5" y="5129408"/>
            <a:ext cx="263745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06275" y="4555554"/>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843288"/>
            <a:ext cx="2935805"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5120287"/>
            <a:ext cx="2935805"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2" name="TextBox 31">
            <a:extLst>
              <a:ext uri="{FF2B5EF4-FFF2-40B4-BE49-F238E27FC236}">
                <a16:creationId xmlns:a16="http://schemas.microsoft.com/office/drawing/2014/main" id="{5A85A294-EFCB-4B80-B9F3-E56C44186930}"/>
              </a:ext>
            </a:extLst>
          </p:cNvPr>
          <p:cNvSpPr txBox="1"/>
          <p:nvPr/>
        </p:nvSpPr>
        <p:spPr>
          <a:xfrm>
            <a:off x="1929910" y="5906499"/>
            <a:ext cx="6312172" cy="954107"/>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Wage results are mixed</a:t>
            </a:r>
          </a:p>
          <a:p>
            <a:pPr algn="ctr"/>
            <a:r>
              <a:rPr lang="en-US" sz="1400" b="0" u="none" dirty="0">
                <a:solidFill>
                  <a:srgbClr val="FF0000"/>
                </a:solidFill>
                <a:latin typeface="Arial" pitchFamily="34" charset="0"/>
                <a:cs typeface="Arial" pitchFamily="34" charset="0"/>
              </a:rPr>
              <a:t>Bloom et al. focus on regional skill abundance</a:t>
            </a:r>
          </a:p>
          <a:p>
            <a:pPr algn="ctr"/>
            <a:r>
              <a:rPr lang="en-US" sz="1400" b="0" u="none" dirty="0">
                <a:solidFill>
                  <a:srgbClr val="FF0000"/>
                </a:solidFill>
                <a:latin typeface="Arial" pitchFamily="34" charset="0"/>
                <a:cs typeface="Arial" pitchFamily="34" charset="0"/>
              </a:rPr>
              <a:t>We focus on the pro-competitive effect of upstream exposure</a:t>
            </a:r>
          </a:p>
          <a:p>
            <a:pPr algn="ctr"/>
            <a:endParaRPr lang="en-US" sz="1400" b="0" u="none" dirty="0">
              <a:solidFill>
                <a:srgbClr val="FF0000"/>
              </a:solidFill>
              <a:latin typeface="Arial" pitchFamily="34" charset="0"/>
              <a:cs typeface="Arial" pitchFamily="34" charset="0"/>
            </a:endParaRPr>
          </a:p>
        </p:txBody>
      </p:sp>
      <p:sp>
        <p:nvSpPr>
          <p:cNvPr id="33" name="TextBox 32">
            <a:extLst>
              <a:ext uri="{FF2B5EF4-FFF2-40B4-BE49-F238E27FC236}">
                <a16:creationId xmlns:a16="http://schemas.microsoft.com/office/drawing/2014/main" id="{0055208F-EBF2-4FD2-9B93-9D1F9A12350C}"/>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4" name="TextBox 33">
            <a:extLst>
              <a:ext uri="{FF2B5EF4-FFF2-40B4-BE49-F238E27FC236}">
                <a16:creationId xmlns:a16="http://schemas.microsoft.com/office/drawing/2014/main" id="{A29DAD6E-A2BC-4A96-A8B9-567FAAB7DA5A}"/>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373865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pPr marL="0" indent="0">
              <a:buNone/>
            </a:pPr>
            <a:endParaRPr lang="en-US" dirty="0"/>
          </a:p>
          <a:p>
            <a:r>
              <a:rPr lang="en-US" dirty="0"/>
              <a:t>Data</a:t>
            </a:r>
          </a:p>
          <a:p>
            <a:endParaRPr lang="en-US" dirty="0"/>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accent6"/>
              </a:solidFill>
            </a:endParaRPr>
          </a:p>
          <a:p>
            <a:r>
              <a:rPr lang="en-US" dirty="0">
                <a:solidFill>
                  <a:schemeClr val="bg1">
                    <a:lumMod val="65000"/>
                  </a:schemeClr>
                </a:solidFill>
              </a:rPr>
              <a:t>PNTR and earnings: IO specification</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12</a:t>
            </a:fld>
            <a:endParaRPr lang="en-GB" dirty="0"/>
          </a:p>
        </p:txBody>
      </p:sp>
    </p:spTree>
    <p:extLst>
      <p:ext uri="{BB962C8B-B14F-4D97-AF65-F5344CB8AC3E}">
        <p14:creationId xmlns:p14="http://schemas.microsoft.com/office/powerpoint/2010/main" val="37554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AD4F-AB21-4B71-A45D-20AB6ECF621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68ED5B9-38B2-40A7-B51E-16836C4EB079}"/>
              </a:ext>
            </a:extLst>
          </p:cNvPr>
          <p:cNvSpPr>
            <a:spLocks noGrp="1"/>
          </p:cNvSpPr>
          <p:nvPr>
            <p:ph idx="1"/>
          </p:nvPr>
        </p:nvSpPr>
        <p:spPr/>
        <p:txBody>
          <a:bodyPr/>
          <a:lstStyle/>
          <a:p>
            <a:endParaRPr lang="en-US" dirty="0"/>
          </a:p>
          <a:p>
            <a:r>
              <a:rPr lang="en-US" dirty="0"/>
              <a:t> </a:t>
            </a:r>
            <a:r>
              <a:rPr lang="en-US" dirty="0">
                <a:solidFill>
                  <a:srgbClr val="00B0F0"/>
                </a:solidFill>
              </a:rPr>
              <a:t>LEHD</a:t>
            </a:r>
            <a:r>
              <a:rPr lang="en-US" dirty="0"/>
              <a:t>: Longitudinal Employer-Household Dynamics Database</a:t>
            </a:r>
          </a:p>
          <a:p>
            <a:pPr lvl="1"/>
            <a:r>
              <a:rPr lang="en-US" dirty="0"/>
              <a:t>Based on state UI records, 1993-2014</a:t>
            </a:r>
          </a:p>
          <a:p>
            <a:pPr lvl="1"/>
            <a:r>
              <a:rPr lang="en-US" dirty="0"/>
              <a:t>State availability depends on time period</a:t>
            </a:r>
          </a:p>
          <a:p>
            <a:pPr lvl="1"/>
            <a:r>
              <a:rPr lang="en-US" dirty="0"/>
              <a:t>Quarterly earnings </a:t>
            </a:r>
            <a:r>
              <a:rPr lang="en-US" dirty="0">
                <a:solidFill>
                  <a:schemeClr val="accent6"/>
                </a:solidFill>
              </a:rPr>
              <a:t>(</a:t>
            </a:r>
            <a:r>
              <a:rPr lang="en-US" dirty="0">
                <a:solidFill>
                  <a:schemeClr val="accent3">
                    <a:lumMod val="50000"/>
                  </a:schemeClr>
                </a:solidFill>
              </a:rPr>
              <a:t>gross </a:t>
            </a:r>
            <a:r>
              <a:rPr lang="en-US" dirty="0" err="1">
                <a:solidFill>
                  <a:schemeClr val="accent3">
                    <a:lumMod val="50000"/>
                  </a:schemeClr>
                </a:solidFill>
              </a:rPr>
              <a:t>salaries+bonuses+tips</a:t>
            </a:r>
            <a:r>
              <a:rPr lang="en-US" dirty="0"/>
              <a:t>) and employment</a:t>
            </a:r>
          </a:p>
          <a:p>
            <a:pPr lvl="1"/>
            <a:r>
              <a:rPr lang="en-US" dirty="0"/>
              <a:t>Worker demographics: gender, age, race, ethnicity, education</a:t>
            </a:r>
          </a:p>
          <a:p>
            <a:pPr lvl="1"/>
            <a:r>
              <a:rPr lang="en-US" dirty="0"/>
              <a:t>Workers matched to establishments </a:t>
            </a:r>
          </a:p>
          <a:p>
            <a:pPr lvl="1"/>
            <a:endParaRPr lang="en-US" dirty="0">
              <a:solidFill>
                <a:schemeClr val="accent3">
                  <a:lumMod val="50000"/>
                </a:schemeClr>
              </a:solidFill>
            </a:endParaRPr>
          </a:p>
          <a:p>
            <a:r>
              <a:rPr lang="en-US" dirty="0"/>
              <a:t> </a:t>
            </a:r>
            <a:r>
              <a:rPr lang="en-US" dirty="0">
                <a:solidFill>
                  <a:srgbClr val="00B0F0"/>
                </a:solidFill>
              </a:rPr>
              <a:t>LBD</a:t>
            </a:r>
            <a:r>
              <a:rPr lang="en-US" dirty="0"/>
              <a:t>: Longitudinal Business Database </a:t>
            </a:r>
          </a:p>
          <a:p>
            <a:pPr lvl="1"/>
            <a:r>
              <a:rPr lang="en-US" dirty="0"/>
              <a:t>Establishments matched to NAICS codes and firms</a:t>
            </a:r>
          </a:p>
          <a:p>
            <a:pPr lvl="1"/>
            <a:r>
              <a:rPr lang="en-US" dirty="0"/>
              <a:t>Establishment and firm characteristics (e.g., size, diversification)</a:t>
            </a:r>
          </a:p>
          <a:p>
            <a:pPr lvl="1"/>
            <a:endParaRPr lang="en-US" dirty="0">
              <a:solidFill>
                <a:schemeClr val="accent3">
                  <a:lumMod val="50000"/>
                </a:schemeClr>
              </a:solidFill>
            </a:endParaRPr>
          </a:p>
          <a:p>
            <a:r>
              <a:rPr lang="en-US" dirty="0"/>
              <a:t> </a:t>
            </a:r>
            <a:r>
              <a:rPr lang="en-US" dirty="0">
                <a:solidFill>
                  <a:srgbClr val="00B0F0"/>
                </a:solidFill>
              </a:rPr>
              <a:t>LFTTD</a:t>
            </a:r>
            <a:r>
              <a:rPr lang="en-US" dirty="0"/>
              <a:t>: Longitudinal foreign trade transactions database </a:t>
            </a:r>
          </a:p>
          <a:p>
            <a:pPr lvl="1"/>
            <a:r>
              <a:rPr lang="en-US" dirty="0"/>
              <a:t>Firms matched to import and export transactions</a:t>
            </a:r>
            <a:endParaRPr lang="en-US" dirty="0">
              <a:solidFill>
                <a:schemeClr val="accent3">
                  <a:lumMod val="50000"/>
                </a:schemeClr>
              </a:solidFill>
            </a:endParaRPr>
          </a:p>
        </p:txBody>
      </p:sp>
      <p:sp>
        <p:nvSpPr>
          <p:cNvPr id="4" name="Slide Number Placeholder 3">
            <a:extLst>
              <a:ext uri="{FF2B5EF4-FFF2-40B4-BE49-F238E27FC236}">
                <a16:creationId xmlns:a16="http://schemas.microsoft.com/office/drawing/2014/main" id="{954EFBA9-0EA1-4AA2-B27F-A32494CDF9C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13</a:t>
            </a:fld>
            <a:endParaRPr lang="en-GB" dirty="0"/>
          </a:p>
        </p:txBody>
      </p:sp>
    </p:spTree>
    <p:extLst>
      <p:ext uri="{BB962C8B-B14F-4D97-AF65-F5344CB8AC3E}">
        <p14:creationId xmlns:p14="http://schemas.microsoft.com/office/powerpoint/2010/main" val="283037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B8D0-C08D-4853-8CDD-2028F15E1266}"/>
              </a:ext>
            </a:extLst>
          </p:cNvPr>
          <p:cNvSpPr>
            <a:spLocks noGrp="1"/>
          </p:cNvSpPr>
          <p:nvPr>
            <p:ph type="title"/>
          </p:nvPr>
        </p:nvSpPr>
        <p:spPr/>
        <p:txBody>
          <a:bodyPr/>
          <a:lstStyle/>
          <a:p>
            <a:r>
              <a:rPr lang="en-US" dirty="0"/>
              <a:t>LEHD Samples</a:t>
            </a:r>
          </a:p>
        </p:txBody>
      </p:sp>
      <p:sp>
        <p:nvSpPr>
          <p:cNvPr id="3" name="Content Placeholder 2">
            <a:extLst>
              <a:ext uri="{FF2B5EF4-FFF2-40B4-BE49-F238E27FC236}">
                <a16:creationId xmlns:a16="http://schemas.microsoft.com/office/drawing/2014/main" id="{5F669CC6-DB3E-4890-A726-95E6AA00A419}"/>
              </a:ext>
            </a:extLst>
          </p:cNvPr>
          <p:cNvSpPr>
            <a:spLocks noGrp="1"/>
          </p:cNvSpPr>
          <p:nvPr>
            <p:ph idx="1"/>
          </p:nvPr>
        </p:nvSpPr>
        <p:spPr/>
        <p:txBody>
          <a:bodyPr/>
          <a:lstStyle/>
          <a:p>
            <a:r>
              <a:rPr lang="en-US" dirty="0"/>
              <a:t>The number of states available in the LEHD increases over time</a:t>
            </a:r>
          </a:p>
          <a:p>
            <a:endParaRPr lang="en-US" dirty="0"/>
          </a:p>
          <a:p>
            <a:r>
              <a:rPr lang="en-US" dirty="0"/>
              <a:t>We make use of two extracts</a:t>
            </a:r>
          </a:p>
          <a:p>
            <a:pPr lvl="1"/>
            <a:r>
              <a:rPr lang="en-US" dirty="0"/>
              <a:t>2000-2007: 46-states: examine overall </a:t>
            </a:r>
            <a:r>
              <a:rPr lang="en-US" dirty="0" err="1"/>
              <a:t>M</a:t>
            </a:r>
            <a:r>
              <a:rPr lang="en-US" dirty="0" err="1">
                <a:latin typeface="Wingdings 3" panose="05040102010807070707" pitchFamily="18" charset="2"/>
              </a:rPr>
              <a:t>n</a:t>
            </a:r>
            <a:r>
              <a:rPr lang="en-US" dirty="0" err="1"/>
              <a:t>NM</a:t>
            </a:r>
            <a:r>
              <a:rPr lang="en-US" dirty="0"/>
              <a:t> reallocation</a:t>
            </a:r>
          </a:p>
          <a:p>
            <a:pPr lvl="1"/>
            <a:r>
              <a:rPr lang="en-US" dirty="0"/>
              <a:t>1993-2014: 19-state sample: DID regressions </a:t>
            </a:r>
          </a:p>
        </p:txBody>
      </p:sp>
      <p:sp>
        <p:nvSpPr>
          <p:cNvPr id="4" name="Slide Number Placeholder 3">
            <a:extLst>
              <a:ext uri="{FF2B5EF4-FFF2-40B4-BE49-F238E27FC236}">
                <a16:creationId xmlns:a16="http://schemas.microsoft.com/office/drawing/2014/main" id="{810AE134-6CA4-4B07-9999-B1F4AF24622E}"/>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14</a:t>
            </a:fld>
            <a:endParaRPr lang="en-GB" dirty="0"/>
          </a:p>
        </p:txBody>
      </p:sp>
    </p:spTree>
    <p:extLst>
      <p:ext uri="{BB962C8B-B14F-4D97-AF65-F5344CB8AC3E}">
        <p14:creationId xmlns:p14="http://schemas.microsoft.com/office/powerpoint/2010/main" val="237898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p>
          <a:p>
            <a:r>
              <a:rPr lang="en-US" dirty="0">
                <a:solidFill>
                  <a:schemeClr val="accent6"/>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accent6"/>
              </a:solidFill>
            </a:endParaRPr>
          </a:p>
          <a:p>
            <a:r>
              <a:rPr lang="en-US" dirty="0">
                <a:solidFill>
                  <a:schemeClr val="bg1">
                    <a:lumMod val="65000"/>
                  </a:schemeClr>
                </a:solidFill>
              </a:rPr>
              <a:t>PNTR and earnings: IO specification</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15</a:t>
            </a:fld>
            <a:endParaRPr lang="en-GB" dirty="0"/>
          </a:p>
        </p:txBody>
      </p:sp>
    </p:spTree>
    <p:extLst>
      <p:ext uri="{BB962C8B-B14F-4D97-AF65-F5344CB8AC3E}">
        <p14:creationId xmlns:p14="http://schemas.microsoft.com/office/powerpoint/2010/main" val="308527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525E36-1DF6-41C9-9DE9-F342EC221F82}"/>
              </a:ext>
            </a:extLst>
          </p:cNvPr>
          <p:cNvPicPr>
            <a:picLocks noChangeAspect="1"/>
          </p:cNvPicPr>
          <p:nvPr/>
        </p:nvPicPr>
        <p:blipFill>
          <a:blip r:embed="rId2"/>
          <a:stretch>
            <a:fillRect/>
          </a:stretch>
        </p:blipFill>
        <p:spPr>
          <a:xfrm>
            <a:off x="1006560" y="723330"/>
            <a:ext cx="7130880" cy="5172961"/>
          </a:xfrm>
          <a:prstGeom prst="rect">
            <a:avLst/>
          </a:prstGeom>
        </p:spPr>
      </p:pic>
      <p:sp>
        <p:nvSpPr>
          <p:cNvPr id="4" name="Slide Number Placeholder 3">
            <a:extLst>
              <a:ext uri="{FF2B5EF4-FFF2-40B4-BE49-F238E27FC236}">
                <a16:creationId xmlns:a16="http://schemas.microsoft.com/office/drawing/2014/main" id="{DA9CD83D-0E34-46A0-87E7-983612084B09}"/>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16</a:t>
            </a:fld>
            <a:endParaRPr lang="en-GB" dirty="0"/>
          </a:p>
        </p:txBody>
      </p:sp>
      <p:sp>
        <p:nvSpPr>
          <p:cNvPr id="7" name="TextBox 6">
            <a:extLst>
              <a:ext uri="{FF2B5EF4-FFF2-40B4-BE49-F238E27FC236}">
                <a16:creationId xmlns:a16="http://schemas.microsoft.com/office/drawing/2014/main" id="{BC65A020-3062-449F-859B-57FC21873134}"/>
              </a:ext>
            </a:extLst>
          </p:cNvPr>
          <p:cNvSpPr txBox="1"/>
          <p:nvPr/>
        </p:nvSpPr>
        <p:spPr>
          <a:xfrm flipH="1">
            <a:off x="5842840" y="2663479"/>
            <a:ext cx="1444368" cy="646331"/>
          </a:xfrm>
          <a:prstGeom prst="rect">
            <a:avLst/>
          </a:prstGeom>
          <a:noFill/>
        </p:spPr>
        <p:txBody>
          <a:bodyPr wrap="square" rtlCol="0">
            <a:spAutoFit/>
          </a:bodyPr>
          <a:lstStyle/>
          <a:p>
            <a:pPr algn="ctr" defTabSz="457200"/>
            <a:r>
              <a:rPr lang="en-US" sz="1200" b="0" u="none" dirty="0">
                <a:solidFill>
                  <a:srgbClr val="FF0000"/>
                </a:solidFill>
                <a:latin typeface="Arial" pitchFamily="34" charset="0"/>
                <a:cs typeface="Arial" pitchFamily="34" charset="0"/>
              </a:rPr>
              <a:t>Where did all the US manufacturing workers go?</a:t>
            </a:r>
          </a:p>
        </p:txBody>
      </p:sp>
    </p:spTree>
    <p:extLst>
      <p:ext uri="{BB962C8B-B14F-4D97-AF65-F5344CB8AC3E}">
        <p14:creationId xmlns:p14="http://schemas.microsoft.com/office/powerpoint/2010/main" val="427807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A8E1-95AB-4836-9279-B4B5B34D5CEC}"/>
              </a:ext>
            </a:extLst>
          </p:cNvPr>
          <p:cNvSpPr>
            <a:spLocks noGrp="1"/>
          </p:cNvSpPr>
          <p:nvPr>
            <p:ph type="title"/>
          </p:nvPr>
        </p:nvSpPr>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3" name="Slide Number Placeholder 2">
            <a:extLst>
              <a:ext uri="{FF2B5EF4-FFF2-40B4-BE49-F238E27FC236}">
                <a16:creationId xmlns:a16="http://schemas.microsoft.com/office/drawing/2014/main" id="{D7810803-FFF8-44DE-86CA-9669EAB39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17</a:t>
            </a:fld>
            <a:endParaRPr lang="en-GB" dirty="0"/>
          </a:p>
        </p:txBody>
      </p:sp>
      <p:graphicFrame>
        <p:nvGraphicFramePr>
          <p:cNvPr id="5" name="Object 4">
            <a:extLst>
              <a:ext uri="{FF2B5EF4-FFF2-40B4-BE49-F238E27FC236}">
                <a16:creationId xmlns:a16="http://schemas.microsoft.com/office/drawing/2014/main" id="{D20BBCD7-51F2-4262-9571-4739D935A727}"/>
              </a:ext>
            </a:extLst>
          </p:cNvPr>
          <p:cNvGraphicFramePr>
            <a:graphicFrameLocks noChangeAspect="1"/>
          </p:cNvGraphicFramePr>
          <p:nvPr>
            <p:extLst>
              <p:ext uri="{D42A27DB-BD31-4B8C-83A1-F6EECF244321}">
                <p14:modId xmlns:p14="http://schemas.microsoft.com/office/powerpoint/2010/main" val="3279260059"/>
              </p:ext>
            </p:extLst>
          </p:nvPr>
        </p:nvGraphicFramePr>
        <p:xfrm>
          <a:off x="835063" y="2256885"/>
          <a:ext cx="7473873" cy="1654968"/>
        </p:xfrm>
        <a:graphic>
          <a:graphicData uri="http://schemas.openxmlformats.org/presentationml/2006/ole">
            <mc:AlternateContent xmlns:mc="http://schemas.openxmlformats.org/markup-compatibility/2006">
              <mc:Choice xmlns:v="urn:schemas-microsoft-com:vml" Requires="v">
                <p:oleObj name="Worksheet" r:id="rId2" imgW="4251812" imgH="941201" progId="Excel.Sheet.12">
                  <p:embed/>
                </p:oleObj>
              </mc:Choice>
              <mc:Fallback>
                <p:oleObj name="Worksheet" r:id="rId2" imgW="4251812" imgH="941201" progId="Excel.Sheet.12">
                  <p:embed/>
                  <p:pic>
                    <p:nvPicPr>
                      <p:cNvPr id="5" name="Object 4">
                        <a:extLst>
                          <a:ext uri="{FF2B5EF4-FFF2-40B4-BE49-F238E27FC236}">
                            <a16:creationId xmlns:a16="http://schemas.microsoft.com/office/drawing/2014/main" id="{D20BBCD7-51F2-4262-9571-4739D935A727}"/>
                          </a:ext>
                        </a:extLst>
                      </p:cNvPr>
                      <p:cNvPicPr/>
                      <p:nvPr/>
                    </p:nvPicPr>
                    <p:blipFill>
                      <a:blip r:embed="rId3"/>
                      <a:stretch>
                        <a:fillRect/>
                      </a:stretch>
                    </p:blipFill>
                    <p:spPr>
                      <a:xfrm>
                        <a:off x="835063" y="2256885"/>
                        <a:ext cx="7473873" cy="1654968"/>
                      </a:xfrm>
                      <a:prstGeom prst="rect">
                        <a:avLst/>
                      </a:prstGeom>
                    </p:spPr>
                  </p:pic>
                </p:oleObj>
              </mc:Fallback>
            </mc:AlternateContent>
          </a:graphicData>
        </a:graphic>
      </p:graphicFrame>
    </p:spTree>
    <p:extLst>
      <p:ext uri="{BB962C8B-B14F-4D97-AF65-F5344CB8AC3E}">
        <p14:creationId xmlns:p14="http://schemas.microsoft.com/office/powerpoint/2010/main" val="2803318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A2BF84-25FA-4184-9CAD-70AC26E12B7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18</a:t>
            </a:fld>
            <a:endParaRPr lang="en-GB" dirty="0"/>
          </a:p>
        </p:txBody>
      </p:sp>
      <p:graphicFrame>
        <p:nvGraphicFramePr>
          <p:cNvPr id="4" name="Object 3">
            <a:extLst>
              <a:ext uri="{FF2B5EF4-FFF2-40B4-BE49-F238E27FC236}">
                <a16:creationId xmlns:a16="http://schemas.microsoft.com/office/drawing/2014/main" id="{D09F5E8B-7143-4687-96F0-3B2654B4BBE7}"/>
              </a:ext>
            </a:extLst>
          </p:cNvPr>
          <p:cNvGraphicFramePr>
            <a:graphicFrameLocks noChangeAspect="1"/>
          </p:cNvGraphicFramePr>
          <p:nvPr/>
        </p:nvGraphicFramePr>
        <p:xfrm>
          <a:off x="835063" y="2201467"/>
          <a:ext cx="7473873" cy="1654968"/>
        </p:xfrm>
        <a:graphic>
          <a:graphicData uri="http://schemas.openxmlformats.org/presentationml/2006/ole">
            <mc:AlternateContent xmlns:mc="http://schemas.openxmlformats.org/markup-compatibility/2006">
              <mc:Choice xmlns:v="urn:schemas-microsoft-com:vml" Requires="v">
                <p:oleObj name="Worksheet" r:id="rId2" imgW="4251812" imgH="941201" progId="Excel.Sheet.12">
                  <p:embed/>
                </p:oleObj>
              </mc:Choice>
              <mc:Fallback>
                <p:oleObj name="Worksheet" r:id="rId2" imgW="4251812" imgH="941201" progId="Excel.Sheet.12">
                  <p:embed/>
                  <p:pic>
                    <p:nvPicPr>
                      <p:cNvPr id="4" name="Object 3">
                        <a:extLst>
                          <a:ext uri="{FF2B5EF4-FFF2-40B4-BE49-F238E27FC236}">
                            <a16:creationId xmlns:a16="http://schemas.microsoft.com/office/drawing/2014/main" id="{D09F5E8B-7143-4687-96F0-3B2654B4BBE7}"/>
                          </a:ext>
                        </a:extLst>
                      </p:cNvPr>
                      <p:cNvPicPr/>
                      <p:nvPr/>
                    </p:nvPicPr>
                    <p:blipFill>
                      <a:blip r:embed="rId3"/>
                      <a:stretch>
                        <a:fillRect/>
                      </a:stretch>
                    </p:blipFill>
                    <p:spPr>
                      <a:xfrm>
                        <a:off x="835063" y="2201467"/>
                        <a:ext cx="7473873" cy="165496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374CAE75-285C-4EA5-9394-5E7BAD3069EC}"/>
              </a:ext>
            </a:extLst>
          </p:cNvPr>
          <p:cNvSpPr>
            <a:spLocks noGrp="1"/>
          </p:cNvSpPr>
          <p:nvPr>
            <p:ph type="title"/>
          </p:nvPr>
        </p:nvSpPr>
        <p:spPr>
          <a:xfrm>
            <a:off x="354013" y="274638"/>
            <a:ext cx="8437562" cy="723900"/>
          </a:xfrm>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br>
              <a:rPr lang="en-US" dirty="0"/>
            </a:br>
            <a:r>
              <a:rPr lang="en-US" sz="1400" dirty="0"/>
              <a:t>46 State Sample</a:t>
            </a:r>
            <a:endParaRPr lang="en-US" dirty="0"/>
          </a:p>
        </p:txBody>
      </p:sp>
      <p:sp>
        <p:nvSpPr>
          <p:cNvPr id="6" name="TextBox 5">
            <a:extLst>
              <a:ext uri="{FF2B5EF4-FFF2-40B4-BE49-F238E27FC236}">
                <a16:creationId xmlns:a16="http://schemas.microsoft.com/office/drawing/2014/main" id="{A3AD5C32-0728-4756-8CEF-6693CE251F25}"/>
              </a:ext>
            </a:extLst>
          </p:cNvPr>
          <p:cNvSpPr txBox="1"/>
          <p:nvPr/>
        </p:nvSpPr>
        <p:spPr>
          <a:xfrm>
            <a:off x="2302672" y="4200520"/>
            <a:ext cx="4531519" cy="584775"/>
          </a:xfrm>
          <a:prstGeom prst="rect">
            <a:avLst/>
          </a:prstGeom>
          <a:noFill/>
        </p:spPr>
        <p:txBody>
          <a:bodyPr wrap="square" rtlCol="0">
            <a:spAutoFit/>
          </a:bodyPr>
          <a:lstStyle/>
          <a:p>
            <a:pPr algn="ctr"/>
            <a:r>
              <a:rPr lang="en-US" sz="1600" b="0" u="none" dirty="0">
                <a:solidFill>
                  <a:schemeClr val="accent6"/>
                </a:solidFill>
                <a:latin typeface="Arial" pitchFamily="34" charset="0"/>
                <a:cs typeface="Arial" pitchFamily="34" charset="0"/>
              </a:rPr>
              <a:t>M employment falls from 17.5 to 14 million</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97560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A2BF84-25FA-4184-9CAD-70AC26E12B7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19</a:t>
            </a:fld>
            <a:endParaRPr lang="en-GB" dirty="0"/>
          </a:p>
        </p:txBody>
      </p:sp>
      <p:graphicFrame>
        <p:nvGraphicFramePr>
          <p:cNvPr id="4" name="Object 3">
            <a:extLst>
              <a:ext uri="{FF2B5EF4-FFF2-40B4-BE49-F238E27FC236}">
                <a16:creationId xmlns:a16="http://schemas.microsoft.com/office/drawing/2014/main" id="{D09F5E8B-7143-4687-96F0-3B2654B4BBE7}"/>
              </a:ext>
            </a:extLst>
          </p:cNvPr>
          <p:cNvGraphicFramePr>
            <a:graphicFrameLocks noChangeAspect="1"/>
          </p:cNvGraphicFramePr>
          <p:nvPr>
            <p:extLst>
              <p:ext uri="{D42A27DB-BD31-4B8C-83A1-F6EECF244321}">
                <p14:modId xmlns:p14="http://schemas.microsoft.com/office/powerpoint/2010/main" val="582110322"/>
              </p:ext>
            </p:extLst>
          </p:nvPr>
        </p:nvGraphicFramePr>
        <p:xfrm>
          <a:off x="835025" y="2201863"/>
          <a:ext cx="7448550" cy="1779587"/>
        </p:xfrm>
        <a:graphic>
          <a:graphicData uri="http://schemas.openxmlformats.org/presentationml/2006/ole">
            <mc:AlternateContent xmlns:mc="http://schemas.openxmlformats.org/markup-compatibility/2006">
              <mc:Choice xmlns:v="urn:schemas-microsoft-com:vml" Requires="v">
                <p:oleObj name="Worksheet" r:id="rId2" imgW="4236661" imgH="1013565" progId="Excel.Sheet.12">
                  <p:embed/>
                </p:oleObj>
              </mc:Choice>
              <mc:Fallback>
                <p:oleObj name="Worksheet" r:id="rId2" imgW="4236661" imgH="1013565" progId="Excel.Sheet.12">
                  <p:embed/>
                  <p:pic>
                    <p:nvPicPr>
                      <p:cNvPr id="4" name="Object 3">
                        <a:extLst>
                          <a:ext uri="{FF2B5EF4-FFF2-40B4-BE49-F238E27FC236}">
                            <a16:creationId xmlns:a16="http://schemas.microsoft.com/office/drawing/2014/main" id="{D09F5E8B-7143-4687-96F0-3B2654B4BBE7}"/>
                          </a:ext>
                        </a:extLst>
                      </p:cNvPr>
                      <p:cNvPicPr/>
                      <p:nvPr/>
                    </p:nvPicPr>
                    <p:blipFill>
                      <a:blip r:embed="rId3"/>
                      <a:stretch>
                        <a:fillRect/>
                      </a:stretch>
                    </p:blipFill>
                    <p:spPr>
                      <a:xfrm>
                        <a:off x="835025" y="2201863"/>
                        <a:ext cx="7448550" cy="1779587"/>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374CAE75-285C-4EA5-9394-5E7BAD3069EC}"/>
              </a:ext>
            </a:extLst>
          </p:cNvPr>
          <p:cNvSpPr>
            <a:spLocks noGrp="1"/>
          </p:cNvSpPr>
          <p:nvPr>
            <p:ph type="title"/>
          </p:nvPr>
        </p:nvSpPr>
        <p:spPr>
          <a:xfrm>
            <a:off x="354013" y="274638"/>
            <a:ext cx="8437562" cy="723900"/>
          </a:xfrm>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r>
              <a:rPr lang="en-US" dirty="0"/>
              <a:t> </a:t>
            </a:r>
            <a:br>
              <a:rPr lang="en-US" dirty="0"/>
            </a:br>
            <a:r>
              <a:rPr lang="en-US" sz="1400" dirty="0"/>
              <a:t>46 State Sample</a:t>
            </a:r>
            <a:endParaRPr lang="en-US" dirty="0"/>
          </a:p>
        </p:txBody>
      </p:sp>
      <p:sp>
        <p:nvSpPr>
          <p:cNvPr id="6" name="TextBox 5">
            <a:extLst>
              <a:ext uri="{FF2B5EF4-FFF2-40B4-BE49-F238E27FC236}">
                <a16:creationId xmlns:a16="http://schemas.microsoft.com/office/drawing/2014/main" id="{F068C8E7-180C-4A00-A818-F10AD0292000}"/>
              </a:ext>
            </a:extLst>
          </p:cNvPr>
          <p:cNvSpPr txBox="1"/>
          <p:nvPr/>
        </p:nvSpPr>
        <p:spPr>
          <a:xfrm>
            <a:off x="2306240" y="4200520"/>
            <a:ext cx="4531519" cy="830997"/>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accent6"/>
                </a:solidFill>
                <a:latin typeface="Arial" pitchFamily="34" charset="0"/>
                <a:cs typeface="Arial" pitchFamily="34" charset="0"/>
              </a:rPr>
              <a:t>Large gross flows to and from M!</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243870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561975" y="741363"/>
            <a:ext cx="8027988" cy="5768975"/>
          </a:xfrm>
        </p:spPr>
        <p:txBody>
          <a:bodyPr/>
          <a:lstStyle/>
          <a:p>
            <a:pPr>
              <a:spcBef>
                <a:spcPct val="0"/>
              </a:spcBef>
              <a:buFontTx/>
              <a:buNone/>
            </a:pPr>
            <a:r>
              <a:rPr lang="en-US" sz="1800" dirty="0"/>
              <a:t>	</a:t>
            </a:r>
          </a:p>
          <a:p>
            <a:pPr>
              <a:spcBef>
                <a:spcPct val="0"/>
              </a:spcBef>
              <a:buFontTx/>
              <a:buNone/>
            </a:pPr>
            <a:endParaRPr lang="en-US" sz="1800" dirty="0"/>
          </a:p>
          <a:p>
            <a:pPr>
              <a:spcBef>
                <a:spcPct val="0"/>
              </a:spcBef>
              <a:buFontTx/>
              <a:buNone/>
            </a:pPr>
            <a:endParaRPr lang="en-US" sz="1800" dirty="0"/>
          </a:p>
          <a:p>
            <a:pPr algn="ctr">
              <a:spcBef>
                <a:spcPct val="0"/>
              </a:spcBef>
              <a:buFontTx/>
              <a:buNone/>
            </a:pPr>
            <a:r>
              <a:rPr lang="en-US" dirty="0"/>
              <a:t>Disclaimer</a:t>
            </a:r>
          </a:p>
          <a:p>
            <a:pPr>
              <a:spcBef>
                <a:spcPct val="0"/>
              </a:spcBef>
              <a:buFontTx/>
              <a:buNone/>
            </a:pPr>
            <a:endParaRPr lang="en-US" sz="1800" dirty="0"/>
          </a:p>
          <a:p>
            <a:pPr marL="0" indent="0" algn="just">
              <a:buNone/>
            </a:pPr>
            <a:r>
              <a:rPr lang="en-US" dirty="0"/>
              <a:t>The views expressed in the paper are those of the authors and not necessarily those of the U.S. Census Bureau. The Census Bureau's Disclosure Review Board and Disclosure Avoidance Officers have reviewed this data product for unauthorized disclosure of confidential information and have approved the disclosure avoidance practices applied to this release. DRB Approval Numbers CBDRB-FY21-CES006-002, CBDRB-FY21-327 and CBDRB-FY22-CES020-001.</a:t>
            </a:r>
            <a:endParaRPr lang="en-US" sz="1800" dirty="0"/>
          </a:p>
        </p:txBody>
      </p:sp>
      <p:sp>
        <p:nvSpPr>
          <p:cNvPr id="5" name="Slide Number Placeholder 3"/>
          <p:cNvSpPr>
            <a:spLocks noGrp="1"/>
          </p:cNvSpPr>
          <p:nvPr>
            <p:ph type="sldNum" sz="quarter" idx="11"/>
          </p:nvPr>
        </p:nvSpPr>
        <p:spPr>
          <a:xfrm>
            <a:off x="8589963" y="6272213"/>
            <a:ext cx="495300" cy="476250"/>
          </a:xfrm>
        </p:spPr>
        <p:txBody>
          <a:bodyPr/>
          <a:lstStyle/>
          <a:p>
            <a:pPr>
              <a:defRPr/>
            </a:pPr>
            <a:endParaRPr lang="en-GB" dirty="0"/>
          </a:p>
          <a:p>
            <a:pPr>
              <a:defRPr/>
            </a:pPr>
            <a:fld id="{FC96386F-C149-48D8-92C5-2CFDBA85534B}" type="slidenum">
              <a:rPr lang="en-GB" smtClean="0"/>
              <a:pPr>
                <a:defRPr/>
              </a:pPr>
              <a:t>2</a:t>
            </a:fld>
            <a:endParaRPr lang="en-GB" dirty="0"/>
          </a:p>
        </p:txBody>
      </p:sp>
    </p:spTree>
    <p:extLst>
      <p:ext uri="{BB962C8B-B14F-4D97-AF65-F5344CB8AC3E}">
        <p14:creationId xmlns:p14="http://schemas.microsoft.com/office/powerpoint/2010/main" val="330252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A2BF84-25FA-4184-9CAD-70AC26E12B7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20</a:t>
            </a:fld>
            <a:endParaRPr lang="en-GB" dirty="0"/>
          </a:p>
        </p:txBody>
      </p:sp>
      <p:graphicFrame>
        <p:nvGraphicFramePr>
          <p:cNvPr id="4" name="Object 3">
            <a:extLst>
              <a:ext uri="{FF2B5EF4-FFF2-40B4-BE49-F238E27FC236}">
                <a16:creationId xmlns:a16="http://schemas.microsoft.com/office/drawing/2014/main" id="{D09F5E8B-7143-4687-96F0-3B2654B4BBE7}"/>
              </a:ext>
            </a:extLst>
          </p:cNvPr>
          <p:cNvGraphicFramePr>
            <a:graphicFrameLocks noChangeAspect="1"/>
          </p:cNvGraphicFramePr>
          <p:nvPr>
            <p:extLst>
              <p:ext uri="{D42A27DB-BD31-4B8C-83A1-F6EECF244321}">
                <p14:modId xmlns:p14="http://schemas.microsoft.com/office/powerpoint/2010/main" val="936083819"/>
              </p:ext>
            </p:extLst>
          </p:nvPr>
        </p:nvGraphicFramePr>
        <p:xfrm>
          <a:off x="835025" y="2201863"/>
          <a:ext cx="7448550" cy="1779587"/>
        </p:xfrm>
        <a:graphic>
          <a:graphicData uri="http://schemas.openxmlformats.org/presentationml/2006/ole">
            <mc:AlternateContent xmlns:mc="http://schemas.openxmlformats.org/markup-compatibility/2006">
              <mc:Choice xmlns:v="urn:schemas-microsoft-com:vml" Requires="v">
                <p:oleObj name="Worksheet" r:id="rId2" imgW="4236661" imgH="1013565" progId="Excel.Sheet.12">
                  <p:embed/>
                </p:oleObj>
              </mc:Choice>
              <mc:Fallback>
                <p:oleObj name="Worksheet" r:id="rId2" imgW="4236661" imgH="1013565" progId="Excel.Sheet.12">
                  <p:embed/>
                  <p:pic>
                    <p:nvPicPr>
                      <p:cNvPr id="4" name="Object 3">
                        <a:extLst>
                          <a:ext uri="{FF2B5EF4-FFF2-40B4-BE49-F238E27FC236}">
                            <a16:creationId xmlns:a16="http://schemas.microsoft.com/office/drawing/2014/main" id="{D09F5E8B-7143-4687-96F0-3B2654B4BBE7}"/>
                          </a:ext>
                        </a:extLst>
                      </p:cNvPr>
                      <p:cNvPicPr/>
                      <p:nvPr/>
                    </p:nvPicPr>
                    <p:blipFill>
                      <a:blip r:embed="rId3"/>
                      <a:stretch>
                        <a:fillRect/>
                      </a:stretch>
                    </p:blipFill>
                    <p:spPr>
                      <a:xfrm>
                        <a:off x="835025" y="2201863"/>
                        <a:ext cx="7448550" cy="1779587"/>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374CAE75-285C-4EA5-9394-5E7BAD3069EC}"/>
              </a:ext>
            </a:extLst>
          </p:cNvPr>
          <p:cNvSpPr>
            <a:spLocks noGrp="1"/>
          </p:cNvSpPr>
          <p:nvPr>
            <p:ph type="title"/>
          </p:nvPr>
        </p:nvSpPr>
        <p:spPr>
          <a:xfrm>
            <a:off x="354013" y="274638"/>
            <a:ext cx="8437562" cy="723900"/>
          </a:xfrm>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br>
              <a:rPr lang="en-US" dirty="0"/>
            </a:br>
            <a:r>
              <a:rPr lang="en-US" sz="1400" dirty="0"/>
              <a:t>46 State Sample</a:t>
            </a:r>
            <a:endParaRPr lang="en-US" dirty="0"/>
          </a:p>
        </p:txBody>
      </p:sp>
      <p:sp>
        <p:nvSpPr>
          <p:cNvPr id="6" name="TextBox 5">
            <a:extLst>
              <a:ext uri="{FF2B5EF4-FFF2-40B4-BE49-F238E27FC236}">
                <a16:creationId xmlns:a16="http://schemas.microsoft.com/office/drawing/2014/main" id="{F068C8E7-180C-4A00-A818-F10AD0292000}"/>
              </a:ext>
            </a:extLst>
          </p:cNvPr>
          <p:cNvSpPr txBox="1"/>
          <p:nvPr/>
        </p:nvSpPr>
        <p:spPr>
          <a:xfrm>
            <a:off x="2306240" y="4200520"/>
            <a:ext cx="4531519" cy="1077218"/>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bg1">
                    <a:lumMod val="50000"/>
                  </a:schemeClr>
                </a:solidFill>
                <a:latin typeface="Arial" pitchFamily="34" charset="0"/>
                <a:cs typeface="Arial" pitchFamily="34" charset="0"/>
              </a:rPr>
              <a:t>Large gross flows to and from M!</a:t>
            </a:r>
          </a:p>
          <a:p>
            <a:pPr algn="ctr"/>
            <a:r>
              <a:rPr lang="en-US" sz="1600" b="0" u="none" dirty="0">
                <a:solidFill>
                  <a:schemeClr val="accent6"/>
                </a:solidFill>
                <a:latin typeface="Arial" pitchFamily="34" charset="0"/>
                <a:cs typeface="Arial" pitchFamily="34" charset="0"/>
              </a:rPr>
              <a:t>Large gross flows to and from NE!</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169754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A2BF84-25FA-4184-9CAD-70AC26E12B74}"/>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21</a:t>
            </a:fld>
            <a:endParaRPr lang="en-GB" dirty="0"/>
          </a:p>
        </p:txBody>
      </p:sp>
      <p:graphicFrame>
        <p:nvGraphicFramePr>
          <p:cNvPr id="4" name="Object 3">
            <a:extLst>
              <a:ext uri="{FF2B5EF4-FFF2-40B4-BE49-F238E27FC236}">
                <a16:creationId xmlns:a16="http://schemas.microsoft.com/office/drawing/2014/main" id="{D09F5E8B-7143-4687-96F0-3B2654B4BBE7}"/>
              </a:ext>
            </a:extLst>
          </p:cNvPr>
          <p:cNvGraphicFramePr>
            <a:graphicFrameLocks noChangeAspect="1"/>
          </p:cNvGraphicFramePr>
          <p:nvPr>
            <p:extLst>
              <p:ext uri="{D42A27DB-BD31-4B8C-83A1-F6EECF244321}">
                <p14:modId xmlns:p14="http://schemas.microsoft.com/office/powerpoint/2010/main" val="2653157650"/>
              </p:ext>
            </p:extLst>
          </p:nvPr>
        </p:nvGraphicFramePr>
        <p:xfrm>
          <a:off x="835025" y="2201863"/>
          <a:ext cx="7448550" cy="1779587"/>
        </p:xfrm>
        <a:graphic>
          <a:graphicData uri="http://schemas.openxmlformats.org/presentationml/2006/ole">
            <mc:AlternateContent xmlns:mc="http://schemas.openxmlformats.org/markup-compatibility/2006">
              <mc:Choice xmlns:v="urn:schemas-microsoft-com:vml" Requires="v">
                <p:oleObj name="Worksheet" r:id="rId2" imgW="4236661" imgH="1013565" progId="Excel.Sheet.12">
                  <p:embed/>
                </p:oleObj>
              </mc:Choice>
              <mc:Fallback>
                <p:oleObj name="Worksheet" r:id="rId2" imgW="4236661" imgH="1013565" progId="Excel.Sheet.12">
                  <p:embed/>
                  <p:pic>
                    <p:nvPicPr>
                      <p:cNvPr id="4" name="Object 3">
                        <a:extLst>
                          <a:ext uri="{FF2B5EF4-FFF2-40B4-BE49-F238E27FC236}">
                            <a16:creationId xmlns:a16="http://schemas.microsoft.com/office/drawing/2014/main" id="{D09F5E8B-7143-4687-96F0-3B2654B4BBE7}"/>
                          </a:ext>
                        </a:extLst>
                      </p:cNvPr>
                      <p:cNvPicPr/>
                      <p:nvPr/>
                    </p:nvPicPr>
                    <p:blipFill>
                      <a:blip r:embed="rId3"/>
                      <a:stretch>
                        <a:fillRect/>
                      </a:stretch>
                    </p:blipFill>
                    <p:spPr>
                      <a:xfrm>
                        <a:off x="835025" y="2201863"/>
                        <a:ext cx="7448550" cy="1779587"/>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374CAE75-285C-4EA5-9394-5E7BAD3069EC}"/>
              </a:ext>
            </a:extLst>
          </p:cNvPr>
          <p:cNvSpPr>
            <a:spLocks noGrp="1"/>
          </p:cNvSpPr>
          <p:nvPr>
            <p:ph type="title"/>
          </p:nvPr>
        </p:nvSpPr>
        <p:spPr>
          <a:xfrm>
            <a:off x="354013" y="274638"/>
            <a:ext cx="8437562" cy="723900"/>
          </a:xfrm>
        </p:spPr>
        <p:txBody>
          <a:bodyPr/>
          <a:lstStyle/>
          <a:p>
            <a:r>
              <a:rPr lang="en-US" dirty="0" err="1"/>
              <a:t>M</a:t>
            </a:r>
            <a:r>
              <a:rPr lang="en-US" dirty="0" err="1">
                <a:latin typeface="Wingdings 3" panose="05040102010807070707" pitchFamily="18" charset="2"/>
              </a:rPr>
              <a:t>n</a:t>
            </a:r>
            <a:r>
              <a:rPr lang="en-US" dirty="0" err="1"/>
              <a:t>NM</a:t>
            </a:r>
            <a:r>
              <a:rPr lang="en-US" dirty="0"/>
              <a:t> Transitions, 2000</a:t>
            </a:r>
            <a:r>
              <a:rPr lang="en-US" dirty="0">
                <a:latin typeface="Wingdings 3" panose="05040102010807070707" pitchFamily="18" charset="2"/>
              </a:rPr>
              <a:t>g</a:t>
            </a:r>
            <a:r>
              <a:rPr lang="en-US" dirty="0">
                <a:solidFill>
                  <a:srgbClr val="FF0000"/>
                </a:solidFill>
              </a:rPr>
              <a:t>2007</a:t>
            </a:r>
            <a:br>
              <a:rPr lang="en-US" dirty="0"/>
            </a:br>
            <a:r>
              <a:rPr lang="en-US" sz="1400" dirty="0"/>
              <a:t>46 State Sample</a:t>
            </a:r>
            <a:endParaRPr lang="en-US" dirty="0"/>
          </a:p>
        </p:txBody>
      </p:sp>
      <p:sp>
        <p:nvSpPr>
          <p:cNvPr id="6" name="TextBox 5">
            <a:extLst>
              <a:ext uri="{FF2B5EF4-FFF2-40B4-BE49-F238E27FC236}">
                <a16:creationId xmlns:a16="http://schemas.microsoft.com/office/drawing/2014/main" id="{F068C8E7-180C-4A00-A818-F10AD0292000}"/>
              </a:ext>
            </a:extLst>
          </p:cNvPr>
          <p:cNvSpPr txBox="1"/>
          <p:nvPr/>
        </p:nvSpPr>
        <p:spPr>
          <a:xfrm>
            <a:off x="2306240" y="4200520"/>
            <a:ext cx="4531519" cy="1323439"/>
          </a:xfrm>
          <a:prstGeom prst="rect">
            <a:avLst/>
          </a:prstGeom>
          <a:noFill/>
        </p:spPr>
        <p:txBody>
          <a:bodyPr wrap="square" rtlCol="0">
            <a:spAutoFit/>
          </a:bodyPr>
          <a:lstStyle/>
          <a:p>
            <a:pPr algn="ctr"/>
            <a:r>
              <a:rPr lang="en-US" sz="1600" b="0" u="none" dirty="0">
                <a:solidFill>
                  <a:schemeClr val="bg1">
                    <a:lumMod val="50000"/>
                  </a:schemeClr>
                </a:solidFill>
                <a:latin typeface="Arial" pitchFamily="34" charset="0"/>
                <a:cs typeface="Arial" pitchFamily="34" charset="0"/>
              </a:rPr>
              <a:t>M employment falls from 17.5 to 14 million</a:t>
            </a:r>
          </a:p>
          <a:p>
            <a:pPr algn="ctr"/>
            <a:r>
              <a:rPr lang="en-US" sz="1600" b="0" u="none" dirty="0">
                <a:solidFill>
                  <a:schemeClr val="bg1">
                    <a:lumMod val="50000"/>
                  </a:schemeClr>
                </a:solidFill>
                <a:latin typeface="Arial" pitchFamily="34" charset="0"/>
                <a:cs typeface="Arial" pitchFamily="34" charset="0"/>
              </a:rPr>
              <a:t>Large gross flows to and from M!</a:t>
            </a:r>
          </a:p>
          <a:p>
            <a:pPr algn="ctr"/>
            <a:r>
              <a:rPr lang="en-US" sz="1600" b="0" u="none" dirty="0">
                <a:solidFill>
                  <a:schemeClr val="bg1">
                    <a:lumMod val="50000"/>
                  </a:schemeClr>
                </a:solidFill>
                <a:latin typeface="Arial" pitchFamily="34" charset="0"/>
                <a:cs typeface="Arial" pitchFamily="34" charset="0"/>
              </a:rPr>
              <a:t>Large gross flows to and from NE!</a:t>
            </a:r>
          </a:p>
          <a:p>
            <a:pPr algn="ctr"/>
            <a:r>
              <a:rPr lang="en-US" sz="1600" b="0" u="none" dirty="0">
                <a:solidFill>
                  <a:schemeClr val="accent6"/>
                </a:solidFill>
                <a:latin typeface="Arial" pitchFamily="34" charset="0"/>
                <a:cs typeface="Arial" pitchFamily="34" charset="0"/>
              </a:rPr>
              <a:t>Where did the M workers go?</a:t>
            </a:r>
          </a:p>
          <a:p>
            <a:pPr algn="ctr"/>
            <a:endParaRPr lang="en-US" sz="1600" b="0" u="none" dirty="0">
              <a:solidFill>
                <a:schemeClr val="accent6"/>
              </a:solidFill>
              <a:latin typeface="Arial" pitchFamily="34" charset="0"/>
              <a:cs typeface="Arial" pitchFamily="34" charset="0"/>
            </a:endParaRPr>
          </a:p>
        </p:txBody>
      </p:sp>
    </p:spTree>
    <p:extLst>
      <p:ext uri="{BB962C8B-B14F-4D97-AF65-F5344CB8AC3E}">
        <p14:creationId xmlns:p14="http://schemas.microsoft.com/office/powerpoint/2010/main" val="236811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440A3-8D10-4D01-AAB7-0A74C685CAC7}"/>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22</a:t>
            </a:fld>
            <a:endParaRPr lang="en-GB" dirty="0"/>
          </a:p>
        </p:txBody>
      </p:sp>
      <p:pic>
        <p:nvPicPr>
          <p:cNvPr id="6" name="Picture 5">
            <a:extLst>
              <a:ext uri="{FF2B5EF4-FFF2-40B4-BE49-F238E27FC236}">
                <a16:creationId xmlns:a16="http://schemas.microsoft.com/office/drawing/2014/main" id="{EAB56637-7B7F-4E3F-BC0F-00BA5AC2208C}"/>
              </a:ext>
            </a:extLst>
          </p:cNvPr>
          <p:cNvPicPr>
            <a:picLocks noChangeAspect="1"/>
          </p:cNvPicPr>
          <p:nvPr/>
        </p:nvPicPr>
        <p:blipFill rotWithShape="1">
          <a:blip r:embed="rId2"/>
          <a:srcRect l="21313" t="12296" r="21010" b="30539"/>
          <a:stretch/>
        </p:blipFill>
        <p:spPr>
          <a:xfrm>
            <a:off x="227705" y="880303"/>
            <a:ext cx="8688589" cy="5173593"/>
          </a:xfrm>
          <a:prstGeom prst="rect">
            <a:avLst/>
          </a:prstGeom>
        </p:spPr>
      </p:pic>
    </p:spTree>
    <p:extLst>
      <p:ext uri="{BB962C8B-B14F-4D97-AF65-F5344CB8AC3E}">
        <p14:creationId xmlns:p14="http://schemas.microsoft.com/office/powerpoint/2010/main" val="389440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br>
              <a:rPr lang="en-US" dirty="0">
                <a:solidFill>
                  <a:srgbClr val="FF0000"/>
                </a:solidFill>
              </a:rPr>
            </a:br>
            <a:r>
              <a:rPr lang="en-US" sz="1400" dirty="0">
                <a:solidFill>
                  <a:schemeClr val="accent6"/>
                </a:solidFill>
                <a:highlight>
                  <a:srgbClr val="FFFF00"/>
                </a:highlight>
              </a:rPr>
              <a:t>45% stay in M, 23%</a:t>
            </a:r>
            <a:r>
              <a:rPr lang="en-US" sz="1400" dirty="0">
                <a:solidFill>
                  <a:schemeClr val="accent6"/>
                </a:solidFill>
                <a:highlight>
                  <a:srgbClr val="FFFF00"/>
                </a:highlight>
                <a:latin typeface="Wingdings 3" panose="05040102010807070707" pitchFamily="18" charset="2"/>
              </a:rPr>
              <a:t>g</a:t>
            </a:r>
            <a:r>
              <a:rPr lang="en-US" sz="1400" dirty="0">
                <a:solidFill>
                  <a:schemeClr val="accent6"/>
                </a:solidFill>
                <a:highlight>
                  <a:srgbClr val="FFFF00"/>
                </a:highlight>
              </a:rPr>
              <a:t>NE</a:t>
            </a:r>
            <a:endParaRPr lang="en-US" dirty="0">
              <a:solidFill>
                <a:schemeClr val="accent6"/>
              </a:solidFill>
              <a:highlight>
                <a:srgbClr val="FFFF00"/>
              </a:highlight>
            </a:endParaRPr>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23</a:t>
            </a:fld>
            <a:endParaRPr lang="en-GB" dirty="0"/>
          </a:p>
        </p:txBody>
      </p:sp>
    </p:spTree>
    <p:extLst>
      <p:ext uri="{BB962C8B-B14F-4D97-AF65-F5344CB8AC3E}">
        <p14:creationId xmlns:p14="http://schemas.microsoft.com/office/powerpoint/2010/main" val="2419020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br>
              <a:rPr lang="en-US" dirty="0">
                <a:solidFill>
                  <a:srgbClr val="FF0000"/>
                </a:solidFill>
              </a:rPr>
            </a:br>
            <a:r>
              <a:rPr lang="en-US" sz="1400" dirty="0">
                <a:solidFill>
                  <a:schemeClr val="accent6"/>
                </a:solidFill>
              </a:rPr>
              <a:t>45% stay in M, 23%</a:t>
            </a:r>
            <a:r>
              <a:rPr lang="en-US" sz="1400" dirty="0">
                <a:solidFill>
                  <a:schemeClr val="accent6"/>
                </a:solidFill>
                <a:latin typeface="Wingdings 3" panose="05040102010807070707" pitchFamily="18" charset="2"/>
              </a:rPr>
              <a:t>g</a:t>
            </a:r>
            <a:r>
              <a:rPr lang="en-US" sz="1400" dirty="0">
                <a:solidFill>
                  <a:schemeClr val="accent6"/>
                </a:solidFill>
              </a:rPr>
              <a:t>NE</a:t>
            </a:r>
            <a:endParaRPr lang="en-US" dirty="0">
              <a:solidFill>
                <a:schemeClr val="accent6"/>
              </a:solidFill>
            </a:endParaRPr>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24</a:t>
            </a:fld>
            <a:endParaRPr lang="en-GB" dirty="0"/>
          </a:p>
        </p:txBody>
      </p:sp>
      <p:pic>
        <p:nvPicPr>
          <p:cNvPr id="6" name="Picture 5">
            <a:extLst>
              <a:ext uri="{FF2B5EF4-FFF2-40B4-BE49-F238E27FC236}">
                <a16:creationId xmlns:a16="http://schemas.microsoft.com/office/drawing/2014/main" id="{A7E7CA8F-FB90-46CA-9B36-92C9F3EC0104}"/>
              </a:ext>
            </a:extLst>
          </p:cNvPr>
          <p:cNvPicPr>
            <a:picLocks noChangeAspect="1"/>
          </p:cNvPicPr>
          <p:nvPr/>
        </p:nvPicPr>
        <p:blipFill rotWithShape="1">
          <a:blip r:embed="rId2"/>
          <a:srcRect l="17879" t="25033" r="50315" b="33566"/>
          <a:stretch/>
        </p:blipFill>
        <p:spPr>
          <a:xfrm>
            <a:off x="1010451" y="1229247"/>
            <a:ext cx="6956919" cy="5440476"/>
          </a:xfrm>
          <a:prstGeom prst="rect">
            <a:avLst/>
          </a:prstGeom>
        </p:spPr>
      </p:pic>
      <p:grpSp>
        <p:nvGrpSpPr>
          <p:cNvPr id="16" name="Group 15">
            <a:extLst>
              <a:ext uri="{FF2B5EF4-FFF2-40B4-BE49-F238E27FC236}">
                <a16:creationId xmlns:a16="http://schemas.microsoft.com/office/drawing/2014/main" id="{34DF65B7-6E78-42BB-AE1D-4B36A8A6D67F}"/>
              </a:ext>
            </a:extLst>
          </p:cNvPr>
          <p:cNvGrpSpPr/>
          <p:nvPr/>
        </p:nvGrpSpPr>
        <p:grpSpPr>
          <a:xfrm>
            <a:off x="6057989" y="4326607"/>
            <a:ext cx="2877503" cy="338554"/>
            <a:chOff x="6207760" y="4284246"/>
            <a:chExt cx="2877503" cy="338554"/>
          </a:xfrm>
        </p:grpSpPr>
        <p:sp>
          <p:nvSpPr>
            <p:cNvPr id="10" name="TextBox 9">
              <a:extLst>
                <a:ext uri="{FF2B5EF4-FFF2-40B4-BE49-F238E27FC236}">
                  <a16:creationId xmlns:a16="http://schemas.microsoft.com/office/drawing/2014/main" id="{05625E7C-E17A-4605-915A-402B965655A2}"/>
                </a:ext>
              </a:extLst>
            </p:cNvPr>
            <p:cNvSpPr txBox="1"/>
            <p:nvPr/>
          </p:nvSpPr>
          <p:spPr>
            <a:xfrm>
              <a:off x="6941210" y="4284246"/>
              <a:ext cx="2144053" cy="307777"/>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Charles et al. (2015)</a:t>
              </a:r>
              <a:endParaRPr lang="en-US" sz="1400" b="0" u="none"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1CC7A1AD-D55C-4874-8B44-4DD1EFF2711D}"/>
                </a:ext>
              </a:extLst>
            </p:cNvPr>
            <p:cNvCxnSpPr/>
            <p:nvPr/>
          </p:nvCxnSpPr>
          <p:spPr bwMode="auto">
            <a:xfrm flipH="1">
              <a:off x="6207760" y="4480560"/>
              <a:ext cx="762000" cy="14224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15" name="Group 14">
            <a:extLst>
              <a:ext uri="{FF2B5EF4-FFF2-40B4-BE49-F238E27FC236}">
                <a16:creationId xmlns:a16="http://schemas.microsoft.com/office/drawing/2014/main" id="{26F3F9D0-C319-43CF-8DE2-5071A7DA0271}"/>
              </a:ext>
            </a:extLst>
          </p:cNvPr>
          <p:cNvGrpSpPr/>
          <p:nvPr/>
        </p:nvGrpSpPr>
        <p:grpSpPr>
          <a:xfrm>
            <a:off x="7233920" y="4890065"/>
            <a:ext cx="1910080" cy="738664"/>
            <a:chOff x="7233920" y="4890065"/>
            <a:chExt cx="1910080" cy="738664"/>
          </a:xfrm>
        </p:grpSpPr>
        <p:sp>
          <p:nvSpPr>
            <p:cNvPr id="13" name="TextBox 12">
              <a:extLst>
                <a:ext uri="{FF2B5EF4-FFF2-40B4-BE49-F238E27FC236}">
                  <a16:creationId xmlns:a16="http://schemas.microsoft.com/office/drawing/2014/main" id="{346F96AE-011F-44F4-9B0B-FDCDA64F38C9}"/>
                </a:ext>
              </a:extLst>
            </p:cNvPr>
            <p:cNvSpPr txBox="1"/>
            <p:nvPr/>
          </p:nvSpPr>
          <p:spPr>
            <a:xfrm>
              <a:off x="7967370" y="4890065"/>
              <a:ext cx="1176630" cy="738664"/>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Outsourcing to temp agencies?</a:t>
              </a:r>
              <a:endParaRPr lang="en-US" sz="1400" b="0" u="none" dirty="0">
                <a:latin typeface="Arial" pitchFamily="34" charset="0"/>
                <a:cs typeface="Arial" pitchFamily="34" charset="0"/>
              </a:endParaRPr>
            </a:p>
          </p:txBody>
        </p:sp>
        <p:cxnSp>
          <p:nvCxnSpPr>
            <p:cNvPr id="14" name="Straight Arrow Connector 13">
              <a:extLst>
                <a:ext uri="{FF2B5EF4-FFF2-40B4-BE49-F238E27FC236}">
                  <a16:creationId xmlns:a16="http://schemas.microsoft.com/office/drawing/2014/main" id="{FB276692-6D1D-42B7-AB16-F40413AC2B1F}"/>
                </a:ext>
              </a:extLst>
            </p:cNvPr>
            <p:cNvCxnSpPr/>
            <p:nvPr/>
          </p:nvCxnSpPr>
          <p:spPr bwMode="auto">
            <a:xfrm flipH="1">
              <a:off x="7233920" y="5305266"/>
              <a:ext cx="762000" cy="14224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28" name="Group 27">
            <a:extLst>
              <a:ext uri="{FF2B5EF4-FFF2-40B4-BE49-F238E27FC236}">
                <a16:creationId xmlns:a16="http://schemas.microsoft.com/office/drawing/2014/main" id="{EDCF51FE-A235-48D0-98F7-6D2D84B5F972}"/>
              </a:ext>
            </a:extLst>
          </p:cNvPr>
          <p:cNvGrpSpPr/>
          <p:nvPr/>
        </p:nvGrpSpPr>
        <p:grpSpPr>
          <a:xfrm>
            <a:off x="5902961" y="2832982"/>
            <a:ext cx="3012908" cy="2188510"/>
            <a:chOff x="5902961" y="2832982"/>
            <a:chExt cx="3012908" cy="2188510"/>
          </a:xfrm>
        </p:grpSpPr>
        <p:grpSp>
          <p:nvGrpSpPr>
            <p:cNvPr id="18" name="Group 17">
              <a:extLst>
                <a:ext uri="{FF2B5EF4-FFF2-40B4-BE49-F238E27FC236}">
                  <a16:creationId xmlns:a16="http://schemas.microsoft.com/office/drawing/2014/main" id="{23FB6C3F-A2F4-4707-AD91-B909F3D0B88C}"/>
                </a:ext>
              </a:extLst>
            </p:cNvPr>
            <p:cNvGrpSpPr/>
            <p:nvPr/>
          </p:nvGrpSpPr>
          <p:grpSpPr>
            <a:xfrm>
              <a:off x="5902961" y="2832982"/>
              <a:ext cx="3012908" cy="738664"/>
              <a:chOff x="6929121" y="6125515"/>
              <a:chExt cx="3012908" cy="738664"/>
            </a:xfrm>
          </p:grpSpPr>
          <p:sp>
            <p:nvSpPr>
              <p:cNvPr id="19" name="TextBox 18">
                <a:extLst>
                  <a:ext uri="{FF2B5EF4-FFF2-40B4-BE49-F238E27FC236}">
                    <a16:creationId xmlns:a16="http://schemas.microsoft.com/office/drawing/2014/main" id="{EB08DA2E-31FA-4EE7-BD61-2DA8D48E31BE}"/>
                  </a:ext>
                </a:extLst>
              </p:cNvPr>
              <p:cNvSpPr txBox="1"/>
              <p:nvPr/>
            </p:nvSpPr>
            <p:spPr>
              <a:xfrm>
                <a:off x="7983079" y="6125515"/>
                <a:ext cx="1958950" cy="738664"/>
              </a:xfrm>
              <a:prstGeom prst="rect">
                <a:avLst/>
              </a:prstGeom>
              <a:noFill/>
            </p:spPr>
            <p:txBody>
              <a:bodyPr wrap="square" rtlCol="0">
                <a:spAutoFit/>
              </a:bodyPr>
              <a:lstStyle/>
              <a:p>
                <a:r>
                  <a:rPr lang="en-US" sz="1400" b="0" u="none" dirty="0">
                    <a:solidFill>
                      <a:schemeClr val="accent6"/>
                    </a:solidFill>
                    <a:latin typeface="Arial" panose="020B0604020202020204" pitchFamily="34" charset="0"/>
                    <a:cs typeface="Arial" panose="020B0604020202020204" pitchFamily="34" charset="0"/>
                  </a:rPr>
                  <a:t>Change of industry but not occupation, or</a:t>
                </a:r>
              </a:p>
              <a:p>
                <a:r>
                  <a:rPr lang="en-US" sz="1400" b="0" u="none" dirty="0">
                    <a:solidFill>
                      <a:schemeClr val="accent6"/>
                    </a:solidFill>
                    <a:latin typeface="Arial" panose="020B0604020202020204" pitchFamily="34" charset="0"/>
                    <a:cs typeface="Arial" panose="020B0604020202020204" pitchFamily="34" charset="0"/>
                  </a:rPr>
                  <a:t>structural change?</a:t>
                </a:r>
              </a:p>
            </p:txBody>
          </p:sp>
          <p:cxnSp>
            <p:nvCxnSpPr>
              <p:cNvPr id="20" name="Straight Arrow Connector 19">
                <a:extLst>
                  <a:ext uri="{FF2B5EF4-FFF2-40B4-BE49-F238E27FC236}">
                    <a16:creationId xmlns:a16="http://schemas.microsoft.com/office/drawing/2014/main" id="{DD939D13-B483-4D45-9CAA-658D04096DE6}"/>
                  </a:ext>
                </a:extLst>
              </p:cNvPr>
              <p:cNvCxnSpPr>
                <a:cxnSpLocks/>
                <a:stCxn id="19" idx="1"/>
              </p:cNvCxnSpPr>
              <p:nvPr/>
            </p:nvCxnSpPr>
            <p:spPr bwMode="auto">
              <a:xfrm flipH="1">
                <a:off x="6929121" y="6494847"/>
                <a:ext cx="1053958" cy="356583"/>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cxnSp>
          <p:nvCxnSpPr>
            <p:cNvPr id="23" name="Straight Arrow Connector 22">
              <a:extLst>
                <a:ext uri="{FF2B5EF4-FFF2-40B4-BE49-F238E27FC236}">
                  <a16:creationId xmlns:a16="http://schemas.microsoft.com/office/drawing/2014/main" id="{860C7193-C599-46E7-A1B0-630D1BFA9183}"/>
                </a:ext>
              </a:extLst>
            </p:cNvPr>
            <p:cNvCxnSpPr>
              <a:cxnSpLocks/>
              <a:stCxn id="19" idx="1"/>
            </p:cNvCxnSpPr>
            <p:nvPr/>
          </p:nvCxnSpPr>
          <p:spPr bwMode="auto">
            <a:xfrm flipH="1">
              <a:off x="6045201" y="3202314"/>
              <a:ext cx="911718" cy="1819178"/>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spTree>
    <p:extLst>
      <p:ext uri="{BB962C8B-B14F-4D97-AF65-F5344CB8AC3E}">
        <p14:creationId xmlns:p14="http://schemas.microsoft.com/office/powerpoint/2010/main" val="2133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25</a:t>
            </a:fld>
            <a:endParaRPr lang="en-GB" dirty="0"/>
          </a:p>
        </p:txBody>
      </p:sp>
      <p:pic>
        <p:nvPicPr>
          <p:cNvPr id="5" name="Picture 4">
            <a:extLst>
              <a:ext uri="{FF2B5EF4-FFF2-40B4-BE49-F238E27FC236}">
                <a16:creationId xmlns:a16="http://schemas.microsoft.com/office/drawing/2014/main" id="{CD277FED-0F25-4EC3-84B5-68E6F29CFF71}"/>
              </a:ext>
            </a:extLst>
          </p:cNvPr>
          <p:cNvPicPr>
            <a:picLocks noChangeAspect="1"/>
          </p:cNvPicPr>
          <p:nvPr/>
        </p:nvPicPr>
        <p:blipFill rotWithShape="1">
          <a:blip r:embed="rId2"/>
          <a:srcRect l="17879" t="25033" r="50315" b="33566"/>
          <a:stretch/>
        </p:blipFill>
        <p:spPr>
          <a:xfrm>
            <a:off x="0" y="2050473"/>
            <a:ext cx="4547181" cy="3556004"/>
          </a:xfrm>
          <a:prstGeom prst="rect">
            <a:avLst/>
          </a:prstGeom>
        </p:spPr>
      </p:pic>
      <p:pic>
        <p:nvPicPr>
          <p:cNvPr id="8" name="Picture 7">
            <a:extLst>
              <a:ext uri="{FF2B5EF4-FFF2-40B4-BE49-F238E27FC236}">
                <a16:creationId xmlns:a16="http://schemas.microsoft.com/office/drawing/2014/main" id="{9FBE29D2-172C-4953-8104-2B29F588A4AF}"/>
              </a:ext>
            </a:extLst>
          </p:cNvPr>
          <p:cNvPicPr>
            <a:picLocks noChangeAspect="1"/>
          </p:cNvPicPr>
          <p:nvPr/>
        </p:nvPicPr>
        <p:blipFill rotWithShape="1">
          <a:blip r:embed="rId2"/>
          <a:srcRect l="55770" t="25956" r="13458" b="33566"/>
          <a:stretch/>
        </p:blipFill>
        <p:spPr>
          <a:xfrm>
            <a:off x="4744601" y="2129789"/>
            <a:ext cx="4399399" cy="3476687"/>
          </a:xfrm>
          <a:prstGeom prst="rect">
            <a:avLst/>
          </a:prstGeom>
        </p:spPr>
      </p:pic>
    </p:spTree>
    <p:extLst>
      <p:ext uri="{BB962C8B-B14F-4D97-AF65-F5344CB8AC3E}">
        <p14:creationId xmlns:p14="http://schemas.microsoft.com/office/powerpoint/2010/main" val="282017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Gross Flows out of M,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26</a:t>
            </a:fld>
            <a:endParaRPr lang="en-GB" dirty="0"/>
          </a:p>
        </p:txBody>
      </p:sp>
      <p:pic>
        <p:nvPicPr>
          <p:cNvPr id="11" name="Picture 10">
            <a:extLst>
              <a:ext uri="{FF2B5EF4-FFF2-40B4-BE49-F238E27FC236}">
                <a16:creationId xmlns:a16="http://schemas.microsoft.com/office/drawing/2014/main" id="{3AEBCE79-EF14-4BF3-B286-DF6B87D8ED1B}"/>
              </a:ext>
            </a:extLst>
          </p:cNvPr>
          <p:cNvPicPr>
            <a:picLocks noChangeAspect="1"/>
          </p:cNvPicPr>
          <p:nvPr/>
        </p:nvPicPr>
        <p:blipFill rotWithShape="1">
          <a:blip r:embed="rId2"/>
          <a:srcRect l="55770" t="25956" r="13458" b="33566"/>
          <a:stretch/>
        </p:blipFill>
        <p:spPr>
          <a:xfrm>
            <a:off x="1206589" y="1336042"/>
            <a:ext cx="6730821" cy="5319126"/>
          </a:xfrm>
          <a:prstGeom prst="rect">
            <a:avLst/>
          </a:prstGeom>
        </p:spPr>
      </p:pic>
      <p:grpSp>
        <p:nvGrpSpPr>
          <p:cNvPr id="29" name="Group 28">
            <a:extLst>
              <a:ext uri="{FF2B5EF4-FFF2-40B4-BE49-F238E27FC236}">
                <a16:creationId xmlns:a16="http://schemas.microsoft.com/office/drawing/2014/main" id="{E5BCC579-A299-4AA4-881B-BA1F04B05D2C}"/>
              </a:ext>
            </a:extLst>
          </p:cNvPr>
          <p:cNvGrpSpPr/>
          <p:nvPr/>
        </p:nvGrpSpPr>
        <p:grpSpPr>
          <a:xfrm>
            <a:off x="5902961" y="2832982"/>
            <a:ext cx="3182302" cy="2188510"/>
            <a:chOff x="5902961" y="2832982"/>
            <a:chExt cx="3182302" cy="2188510"/>
          </a:xfrm>
        </p:grpSpPr>
        <p:sp>
          <p:nvSpPr>
            <p:cNvPr id="18" name="TextBox 17">
              <a:extLst>
                <a:ext uri="{FF2B5EF4-FFF2-40B4-BE49-F238E27FC236}">
                  <a16:creationId xmlns:a16="http://schemas.microsoft.com/office/drawing/2014/main" id="{498F3A36-E909-44D3-8D8B-9C8E06FCADA4}"/>
                </a:ext>
              </a:extLst>
            </p:cNvPr>
            <p:cNvSpPr txBox="1"/>
            <p:nvPr/>
          </p:nvSpPr>
          <p:spPr>
            <a:xfrm>
              <a:off x="6956919" y="2832982"/>
              <a:ext cx="2128344" cy="1569660"/>
            </a:xfrm>
            <a:prstGeom prst="rect">
              <a:avLst/>
            </a:prstGeom>
            <a:noFill/>
          </p:spPr>
          <p:txBody>
            <a:bodyPr wrap="square" rtlCol="0">
              <a:spAutoFit/>
            </a:bodyPr>
            <a:lstStyle/>
            <a:p>
              <a:r>
                <a:rPr lang="en-US" sz="1600" b="0" u="none" dirty="0">
                  <a:solidFill>
                    <a:schemeClr val="accent6"/>
                  </a:solidFill>
                  <a:latin typeface="Arial" panose="020B0604020202020204" pitchFamily="34" charset="0"/>
                  <a:cs typeface="Arial" panose="020B0604020202020204" pitchFamily="34" charset="0"/>
                </a:rPr>
                <a:t>Moves to professional, wholesale and construction are more likely in LESS exposed areas</a:t>
              </a:r>
            </a:p>
          </p:txBody>
        </p:sp>
        <p:cxnSp>
          <p:nvCxnSpPr>
            <p:cNvPr id="19" name="Straight Arrow Connector 18">
              <a:extLst>
                <a:ext uri="{FF2B5EF4-FFF2-40B4-BE49-F238E27FC236}">
                  <a16:creationId xmlns:a16="http://schemas.microsoft.com/office/drawing/2014/main" id="{1679704C-B8E5-4F4A-B03B-B972B44176AB}"/>
                </a:ext>
              </a:extLst>
            </p:cNvPr>
            <p:cNvCxnSpPr>
              <a:cxnSpLocks/>
              <a:stCxn id="18" idx="1"/>
            </p:cNvCxnSpPr>
            <p:nvPr/>
          </p:nvCxnSpPr>
          <p:spPr bwMode="auto">
            <a:xfrm flipH="1" flipV="1">
              <a:off x="5902961" y="3558898"/>
              <a:ext cx="1053958" cy="58914"/>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cxnSp>
          <p:nvCxnSpPr>
            <p:cNvPr id="17" name="Straight Arrow Connector 16">
              <a:extLst>
                <a:ext uri="{FF2B5EF4-FFF2-40B4-BE49-F238E27FC236}">
                  <a16:creationId xmlns:a16="http://schemas.microsoft.com/office/drawing/2014/main" id="{8327B8BF-D2F3-419E-B621-CA7AC3A470CE}"/>
                </a:ext>
              </a:extLst>
            </p:cNvPr>
            <p:cNvCxnSpPr>
              <a:cxnSpLocks/>
              <a:stCxn id="18" idx="1"/>
            </p:cNvCxnSpPr>
            <p:nvPr/>
          </p:nvCxnSpPr>
          <p:spPr bwMode="auto">
            <a:xfrm flipH="1">
              <a:off x="6045201" y="3617812"/>
              <a:ext cx="911718" cy="1403680"/>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cxnSp>
          <p:nvCxnSpPr>
            <p:cNvPr id="26" name="Straight Arrow Connector 25">
              <a:extLst>
                <a:ext uri="{FF2B5EF4-FFF2-40B4-BE49-F238E27FC236}">
                  <a16:creationId xmlns:a16="http://schemas.microsoft.com/office/drawing/2014/main" id="{C3153F68-E2DE-43CD-A8FD-154B7C60021A}"/>
                </a:ext>
              </a:extLst>
            </p:cNvPr>
            <p:cNvCxnSpPr>
              <a:cxnSpLocks/>
              <a:stCxn id="18" idx="1"/>
            </p:cNvCxnSpPr>
            <p:nvPr/>
          </p:nvCxnSpPr>
          <p:spPr bwMode="auto">
            <a:xfrm flipH="1">
              <a:off x="5902961" y="3617812"/>
              <a:ext cx="1053958" cy="941575"/>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grpSp>
        <p:nvGrpSpPr>
          <p:cNvPr id="30" name="Group 29">
            <a:extLst>
              <a:ext uri="{FF2B5EF4-FFF2-40B4-BE49-F238E27FC236}">
                <a16:creationId xmlns:a16="http://schemas.microsoft.com/office/drawing/2014/main" id="{3A8A6C0E-C9C6-4BAB-BFDD-09F0CF871BF2}"/>
              </a:ext>
            </a:extLst>
          </p:cNvPr>
          <p:cNvGrpSpPr/>
          <p:nvPr/>
        </p:nvGrpSpPr>
        <p:grpSpPr>
          <a:xfrm>
            <a:off x="5902962" y="4768845"/>
            <a:ext cx="3148124" cy="1077218"/>
            <a:chOff x="6134192" y="5052917"/>
            <a:chExt cx="3148124" cy="1077218"/>
          </a:xfrm>
        </p:grpSpPr>
        <p:sp>
          <p:nvSpPr>
            <p:cNvPr id="31" name="TextBox 30">
              <a:extLst>
                <a:ext uri="{FF2B5EF4-FFF2-40B4-BE49-F238E27FC236}">
                  <a16:creationId xmlns:a16="http://schemas.microsoft.com/office/drawing/2014/main" id="{EE75AB3C-C283-440E-A3B1-50142860A4DD}"/>
                </a:ext>
              </a:extLst>
            </p:cNvPr>
            <p:cNvSpPr txBox="1"/>
            <p:nvPr/>
          </p:nvSpPr>
          <p:spPr>
            <a:xfrm>
              <a:off x="7587070" y="5052917"/>
              <a:ext cx="1695246" cy="1077218"/>
            </a:xfrm>
            <a:prstGeom prst="rect">
              <a:avLst/>
            </a:prstGeom>
            <a:noFill/>
          </p:spPr>
          <p:txBody>
            <a:bodyPr wrap="square" rtlCol="0">
              <a:spAutoFit/>
            </a:bodyPr>
            <a:lstStyle/>
            <a:p>
              <a:r>
                <a:rPr lang="en-US" sz="1600" b="0" u="none" dirty="0">
                  <a:solidFill>
                    <a:schemeClr val="accent6"/>
                  </a:solidFill>
                  <a:latin typeface="Arial" panose="020B0604020202020204" pitchFamily="34" charset="0"/>
                  <a:cs typeface="Arial" panose="020B0604020202020204" pitchFamily="34" charset="0"/>
                </a:rPr>
                <a:t>Move to health more likely in MORE exposed areas</a:t>
              </a:r>
              <a:endParaRPr lang="en-US" sz="1600" b="0" u="none" dirty="0">
                <a:latin typeface="Arial" pitchFamily="34" charset="0"/>
                <a:cs typeface="Arial" pitchFamily="34" charset="0"/>
              </a:endParaRPr>
            </a:p>
          </p:txBody>
        </p:sp>
        <p:cxnSp>
          <p:nvCxnSpPr>
            <p:cNvPr id="32" name="Straight Arrow Connector 31">
              <a:extLst>
                <a:ext uri="{FF2B5EF4-FFF2-40B4-BE49-F238E27FC236}">
                  <a16:creationId xmlns:a16="http://schemas.microsoft.com/office/drawing/2014/main" id="{E34F0C78-1ED4-4B8D-9ED2-7D8C86DA1AD8}"/>
                </a:ext>
              </a:extLst>
            </p:cNvPr>
            <p:cNvCxnSpPr>
              <a:cxnSpLocks/>
              <a:stCxn id="31" idx="1"/>
            </p:cNvCxnSpPr>
            <p:nvPr/>
          </p:nvCxnSpPr>
          <p:spPr bwMode="auto">
            <a:xfrm flipH="1" flipV="1">
              <a:off x="6134192" y="5231994"/>
              <a:ext cx="1452878" cy="359532"/>
            </a:xfrm>
            <a:prstGeom prst="straightConnector1">
              <a:avLst/>
            </a:prstGeom>
            <a:solidFill>
              <a:schemeClr val="accent1"/>
            </a:solidFill>
            <a:ln w="9525" cap="flat" cmpd="sng" algn="ctr">
              <a:solidFill>
                <a:schemeClr val="accent6"/>
              </a:solidFill>
              <a:prstDash val="solid"/>
              <a:round/>
              <a:headEnd type="none" w="med" len="med"/>
              <a:tailEnd type="arrow" w="med" len="med"/>
            </a:ln>
            <a:effectLst/>
          </p:spPr>
        </p:cxnSp>
      </p:grpSp>
    </p:spTree>
    <p:extLst>
      <p:ext uri="{BB962C8B-B14F-4D97-AF65-F5344CB8AC3E}">
        <p14:creationId xmlns:p14="http://schemas.microsoft.com/office/powerpoint/2010/main" val="42297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Median </a:t>
            </a:r>
            <a:r>
              <a:rPr lang="en-US" dirty="0" err="1">
                <a:highlight>
                  <a:srgbClr val="FFFF00"/>
                </a:highlight>
                <a:latin typeface="Symbol" panose="05050102010706020507" pitchFamily="18" charset="2"/>
              </a:rPr>
              <a:t>D</a:t>
            </a:r>
            <a:r>
              <a:rPr lang="en-US" dirty="0" err="1">
                <a:highlight>
                  <a:srgbClr val="FFFF00"/>
                </a:highlight>
              </a:rPr>
              <a:t>Earnings</a:t>
            </a:r>
            <a:r>
              <a:rPr lang="en-US" dirty="0"/>
              <a:t>,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27</a:t>
            </a:fld>
            <a:endParaRPr lang="en-GB" dirty="0"/>
          </a:p>
        </p:txBody>
      </p:sp>
    </p:spTree>
    <p:extLst>
      <p:ext uri="{BB962C8B-B14F-4D97-AF65-F5344CB8AC3E}">
        <p14:creationId xmlns:p14="http://schemas.microsoft.com/office/powerpoint/2010/main" val="3280101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5396-943A-4D4E-82A5-365930B560C5}"/>
              </a:ext>
            </a:extLst>
          </p:cNvPr>
          <p:cNvSpPr>
            <a:spLocks noGrp="1"/>
          </p:cNvSpPr>
          <p:nvPr>
            <p:ph type="title"/>
          </p:nvPr>
        </p:nvSpPr>
        <p:spPr/>
        <p:txBody>
          <a:bodyPr/>
          <a:lstStyle/>
          <a:p>
            <a:r>
              <a:rPr lang="en-US" dirty="0"/>
              <a:t>Median </a:t>
            </a:r>
            <a:r>
              <a:rPr lang="en-US" dirty="0" err="1">
                <a:latin typeface="Symbol" panose="05050102010706020507" pitchFamily="18" charset="2"/>
              </a:rPr>
              <a:t>D</a:t>
            </a:r>
            <a:r>
              <a:rPr lang="en-US" dirty="0" err="1"/>
              <a:t>Earnings</a:t>
            </a:r>
            <a:r>
              <a:rPr lang="en-US" dirty="0"/>
              <a:t>, 2000</a:t>
            </a:r>
            <a:r>
              <a:rPr lang="en-US" dirty="0">
                <a:latin typeface="Wingdings 3" panose="05040102010807070707" pitchFamily="18" charset="2"/>
              </a:rPr>
              <a:t>g</a:t>
            </a:r>
            <a:r>
              <a:rPr lang="en-US" dirty="0">
                <a:solidFill>
                  <a:srgbClr val="FF0000"/>
                </a:solidFill>
              </a:rPr>
              <a:t>2007</a:t>
            </a:r>
            <a:endParaRPr lang="en-US" dirty="0"/>
          </a:p>
        </p:txBody>
      </p:sp>
      <p:sp>
        <p:nvSpPr>
          <p:cNvPr id="3" name="Slide Number Placeholder 2">
            <a:extLst>
              <a:ext uri="{FF2B5EF4-FFF2-40B4-BE49-F238E27FC236}">
                <a16:creationId xmlns:a16="http://schemas.microsoft.com/office/drawing/2014/main" id="{8B8C1110-62EA-43B9-A27E-11B61905829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28</a:t>
            </a:fld>
            <a:endParaRPr lang="en-GB" dirty="0"/>
          </a:p>
        </p:txBody>
      </p:sp>
      <p:pic>
        <p:nvPicPr>
          <p:cNvPr id="13" name="Picture 12">
            <a:extLst>
              <a:ext uri="{FF2B5EF4-FFF2-40B4-BE49-F238E27FC236}">
                <a16:creationId xmlns:a16="http://schemas.microsoft.com/office/drawing/2014/main" id="{95134CA4-819D-41AD-B9CB-139893480DA4}"/>
              </a:ext>
            </a:extLst>
          </p:cNvPr>
          <p:cNvPicPr>
            <a:picLocks noChangeAspect="1"/>
          </p:cNvPicPr>
          <p:nvPr/>
        </p:nvPicPr>
        <p:blipFill rotWithShape="1">
          <a:blip r:embed="rId2"/>
          <a:srcRect l="55023" t="37612" r="13444" b="21796"/>
          <a:stretch/>
        </p:blipFill>
        <p:spPr>
          <a:xfrm>
            <a:off x="4582159" y="1859280"/>
            <a:ext cx="4633213" cy="3583178"/>
          </a:xfrm>
          <a:prstGeom prst="rect">
            <a:avLst/>
          </a:prstGeom>
        </p:spPr>
      </p:pic>
      <p:pic>
        <p:nvPicPr>
          <p:cNvPr id="14" name="Picture 13">
            <a:extLst>
              <a:ext uri="{FF2B5EF4-FFF2-40B4-BE49-F238E27FC236}">
                <a16:creationId xmlns:a16="http://schemas.microsoft.com/office/drawing/2014/main" id="{EBD5C62F-479E-41DC-9D22-709CCE304719}"/>
              </a:ext>
            </a:extLst>
          </p:cNvPr>
          <p:cNvPicPr>
            <a:picLocks noChangeAspect="1"/>
          </p:cNvPicPr>
          <p:nvPr/>
        </p:nvPicPr>
        <p:blipFill rotWithShape="1">
          <a:blip r:embed="rId2"/>
          <a:srcRect l="18603" t="37612" r="50419" b="21796"/>
          <a:stretch/>
        </p:blipFill>
        <p:spPr>
          <a:xfrm>
            <a:off x="10159" y="1859279"/>
            <a:ext cx="4551683" cy="3583179"/>
          </a:xfrm>
          <a:prstGeom prst="rect">
            <a:avLst/>
          </a:prstGeom>
        </p:spPr>
      </p:pic>
      <p:sp>
        <p:nvSpPr>
          <p:cNvPr id="6" name="TextBox 5">
            <a:extLst>
              <a:ext uri="{FF2B5EF4-FFF2-40B4-BE49-F238E27FC236}">
                <a16:creationId xmlns:a16="http://schemas.microsoft.com/office/drawing/2014/main" id="{CF43D571-C177-4BDA-8691-8DF43589527F}"/>
              </a:ext>
            </a:extLst>
          </p:cNvPr>
          <p:cNvSpPr txBox="1"/>
          <p:nvPr/>
        </p:nvSpPr>
        <p:spPr>
          <a:xfrm>
            <a:off x="7716416" y="2449715"/>
            <a:ext cx="1427584" cy="830997"/>
          </a:xfrm>
          <a:prstGeom prst="rect">
            <a:avLst/>
          </a:prstGeom>
          <a:noFill/>
        </p:spPr>
        <p:txBody>
          <a:bodyPr wrap="square" rtlCol="0">
            <a:spAutoFit/>
          </a:bodyPr>
          <a:lstStyle/>
          <a:p>
            <a:r>
              <a:rPr lang="en-US" sz="1200" b="0" u="none" dirty="0">
                <a:solidFill>
                  <a:srgbClr val="FF0000"/>
                </a:solidFill>
                <a:latin typeface="Arial" panose="020B0604020202020204" pitchFamily="34" charset="0"/>
                <a:cs typeface="Arial" panose="020B0604020202020204" pitchFamily="34" charset="0"/>
              </a:rPr>
              <a:t>Median earnings growth universally lower with exposure</a:t>
            </a:r>
          </a:p>
        </p:txBody>
      </p:sp>
      <p:sp>
        <p:nvSpPr>
          <p:cNvPr id="4" name="Oval 3">
            <a:extLst>
              <a:ext uri="{FF2B5EF4-FFF2-40B4-BE49-F238E27FC236}">
                <a16:creationId xmlns:a16="http://schemas.microsoft.com/office/drawing/2014/main" id="{4EBB6D3D-F0E0-41DB-A95E-E38FC4452E62}"/>
              </a:ext>
            </a:extLst>
          </p:cNvPr>
          <p:cNvSpPr/>
          <p:nvPr/>
        </p:nvSpPr>
        <p:spPr bwMode="auto">
          <a:xfrm>
            <a:off x="158620" y="3284376"/>
            <a:ext cx="3853543" cy="466530"/>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TextBox 7">
            <a:extLst>
              <a:ext uri="{FF2B5EF4-FFF2-40B4-BE49-F238E27FC236}">
                <a16:creationId xmlns:a16="http://schemas.microsoft.com/office/drawing/2014/main" id="{55712F1A-3F1C-44AE-BCD5-888E510728F4}"/>
              </a:ext>
            </a:extLst>
          </p:cNvPr>
          <p:cNvSpPr txBox="1"/>
          <p:nvPr/>
        </p:nvSpPr>
        <p:spPr>
          <a:xfrm>
            <a:off x="3062886" y="2438507"/>
            <a:ext cx="1498956" cy="830997"/>
          </a:xfrm>
          <a:prstGeom prst="rect">
            <a:avLst/>
          </a:prstGeom>
          <a:noFill/>
        </p:spPr>
        <p:txBody>
          <a:bodyPr wrap="square" rtlCol="0">
            <a:spAutoFit/>
          </a:bodyPr>
          <a:lstStyle/>
          <a:p>
            <a:r>
              <a:rPr lang="en-US" sz="1200" b="0" u="none" dirty="0">
                <a:solidFill>
                  <a:srgbClr val="FF0000"/>
                </a:solidFill>
                <a:latin typeface="Arial" panose="020B0604020202020204" pitchFamily="34" charset="0"/>
                <a:cs typeface="Arial" panose="020B0604020202020204" pitchFamily="34" charset="0"/>
              </a:rPr>
              <a:t>Median earnings growth among those staying in M is ~3% per year</a:t>
            </a:r>
          </a:p>
        </p:txBody>
      </p:sp>
    </p:spTree>
    <p:extLst>
      <p:ext uri="{BB962C8B-B14F-4D97-AF65-F5344CB8AC3E}">
        <p14:creationId xmlns:p14="http://schemas.microsoft.com/office/powerpoint/2010/main" val="131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accent6"/>
                </a:solidFill>
              </a:rPr>
              <a:t>PNTR and earnings: direct specification</a:t>
            </a:r>
          </a:p>
          <a:p>
            <a:endParaRPr lang="en-US" dirty="0">
              <a:solidFill>
                <a:schemeClr val="accent6"/>
              </a:solidFill>
            </a:endParaRPr>
          </a:p>
          <a:p>
            <a:r>
              <a:rPr lang="en-US" dirty="0">
                <a:solidFill>
                  <a:schemeClr val="bg1">
                    <a:lumMod val="65000"/>
                  </a:schemeClr>
                </a:solidFill>
              </a:rPr>
              <a:t>PNTR and earnings: IO specification</a:t>
            </a:r>
          </a:p>
          <a:p>
            <a:pPr marL="0" indent="0">
              <a:buNone/>
            </a:pPr>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29</a:t>
            </a:fld>
            <a:endParaRPr lang="en-GB" dirty="0"/>
          </a:p>
        </p:txBody>
      </p:sp>
    </p:spTree>
    <p:extLst>
      <p:ext uri="{BB962C8B-B14F-4D97-AF65-F5344CB8AC3E}">
        <p14:creationId xmlns:p14="http://schemas.microsoft.com/office/powerpoint/2010/main" val="367198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177800" y="1089025"/>
            <a:ext cx="8813800" cy="5768975"/>
          </a:xfrm>
        </p:spPr>
        <p:txBody>
          <a:bodyPr/>
          <a:lstStyle/>
          <a:p>
            <a:r>
              <a:rPr lang="en-US" sz="1800" dirty="0"/>
              <a:t>Many papers in labor and trade examine impact of labor-market shocks</a:t>
            </a:r>
          </a:p>
          <a:p>
            <a:endParaRPr lang="en-US" sz="1800" dirty="0"/>
          </a:p>
          <a:p>
            <a:r>
              <a:rPr lang="en-US" sz="1800" dirty="0"/>
              <a:t>Substantial attention has been devoted to the “China shock”, yet important questions remain unanswered</a:t>
            </a:r>
          </a:p>
          <a:p>
            <a:pPr lvl="1"/>
            <a:r>
              <a:rPr lang="en-US" sz="1800" dirty="0"/>
              <a:t>What drives heterogeneous responses among workers?</a:t>
            </a:r>
          </a:p>
          <a:p>
            <a:pPr lvl="1"/>
            <a:r>
              <a:rPr lang="en-US" sz="1800" dirty="0"/>
              <a:t>Why no pro-competitive effects?</a:t>
            </a:r>
          </a:p>
          <a:p>
            <a:endParaRPr lang="en-US" sz="1800" dirty="0"/>
          </a:p>
          <a:p>
            <a:r>
              <a:rPr lang="en-US" sz="1800" dirty="0"/>
              <a:t>We re-visit US granting of PNTR to China using employer-employee data</a:t>
            </a:r>
          </a:p>
          <a:p>
            <a:pPr lvl="1"/>
            <a:endParaRPr lang="en-US" sz="1800" dirty="0"/>
          </a:p>
          <a:p>
            <a:r>
              <a:rPr lang="en-US" sz="1800" dirty="0"/>
              <a:t>Questions we address:</a:t>
            </a:r>
          </a:p>
          <a:p>
            <a:pPr lvl="1"/>
            <a:r>
              <a:rPr lang="en-US" sz="1800" dirty="0"/>
              <a:t>Impact of county versus industry exposure?</a:t>
            </a:r>
          </a:p>
          <a:p>
            <a:pPr lvl="1"/>
            <a:r>
              <a:rPr lang="en-US" sz="1800" dirty="0"/>
              <a:t>Outcomes inside versus outside manufacturing?</a:t>
            </a:r>
          </a:p>
          <a:p>
            <a:pPr lvl="1"/>
            <a:r>
              <a:rPr lang="en-US" sz="1800" dirty="0"/>
              <a:t>Benefits of upstream exposure?</a:t>
            </a:r>
          </a:p>
          <a:p>
            <a:pPr lvl="1"/>
            <a:r>
              <a:rPr lang="en-US" sz="1800" dirty="0"/>
              <a:t>Effect of high- versus low-tenure?</a:t>
            </a:r>
          </a:p>
          <a:p>
            <a:pPr lvl="1"/>
            <a:r>
              <a:rPr lang="en-US" sz="1800" dirty="0"/>
              <a:t>Impact of other worker and firm attributes </a:t>
            </a:r>
            <a:r>
              <a:rPr lang="en-US" sz="1800" dirty="0">
                <a:solidFill>
                  <a:schemeClr val="bg1">
                    <a:lumMod val="50000"/>
                  </a:schemeClr>
                </a:solidFill>
              </a:rPr>
              <a:t>(awaiting disclosure)</a:t>
            </a:r>
            <a:r>
              <a:rPr lang="en-US" sz="1800" dirty="0"/>
              <a:t>?</a:t>
            </a:r>
          </a:p>
          <a:p>
            <a:pPr lvl="1"/>
            <a:r>
              <a:rPr lang="en-US" sz="1800" dirty="0"/>
              <a:t>Where did displaced manufacturing workers go?</a:t>
            </a:r>
          </a:p>
          <a:p>
            <a:endParaRPr lang="en-US" sz="1800" dirty="0"/>
          </a:p>
          <a:p>
            <a:endParaRPr lang="en-US" sz="1800"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a:t>
            </a:fld>
            <a:endParaRPr lang="en-GB" dirty="0"/>
          </a:p>
        </p:txBody>
      </p:sp>
    </p:spTree>
    <p:extLst>
      <p:ext uri="{BB962C8B-B14F-4D97-AF65-F5344CB8AC3E}">
        <p14:creationId xmlns:p14="http://schemas.microsoft.com/office/powerpoint/2010/main" val="119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PNTR</a:t>
            </a:r>
            <a:endParaRPr lang="en-US" sz="1600"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013" y="1089025"/>
                <a:ext cx="8437562" cy="5472549"/>
              </a:xfrm>
            </p:spPr>
            <p:txBody>
              <a:bodyPr/>
              <a:lstStyle/>
              <a:p>
                <a:r>
                  <a:rPr lang="en-US" dirty="0"/>
                  <a:t>US grants China Permanent Normal Trade Relations (PNTR) in 2000</a:t>
                </a:r>
              </a:p>
              <a:p>
                <a:pPr lvl="1"/>
                <a:r>
                  <a:rPr lang="en-US" dirty="0"/>
                  <a:t>Ends annual renewal of access to MFN US import tariffs</a:t>
                </a:r>
              </a:p>
              <a:p>
                <a:pPr lvl="1"/>
                <a:r>
                  <a:rPr lang="en-US" dirty="0"/>
                  <a:t>Effectively eliminate possibility of a trade war</a:t>
                </a:r>
              </a:p>
              <a:p>
                <a:pPr lvl="1"/>
                <a:r>
                  <a:rPr lang="en-US" dirty="0"/>
                  <a:t>Increases incentives to integrate US and Chinese economies</a:t>
                </a:r>
              </a:p>
              <a:p>
                <a:endParaRPr lang="en-US" dirty="0"/>
              </a:p>
              <a:p>
                <a:r>
                  <a:rPr lang="en-US" dirty="0"/>
                  <a:t>Estimate exposure in industry </a:t>
                </a:r>
                <a:r>
                  <a:rPr lang="en-US" dirty="0" err="1"/>
                  <a:t>i</a:t>
                </a:r>
                <a:r>
                  <a:rPr lang="en-US" dirty="0"/>
                  <a:t> as difference between non-NTR and NTR rates, i.e., the “NTR Gap”</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𝐺𝑎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𝑁𝑜𝑛</m:t>
                      </m:r>
                      <m:r>
                        <a:rPr lang="en-US" i="1">
                          <a:latin typeface="Cambria Math" panose="02040503050406030204" pitchFamily="18" charset="0"/>
                        </a:rPr>
                        <m:t> </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m:oMathPara>
                </a14:m>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013" y="1089025"/>
                <a:ext cx="8437562" cy="5472549"/>
              </a:xfrm>
              <a:blipFill>
                <a:blip r:embed="rId3"/>
                <a:stretch>
                  <a:fillRect l="-650" t="-55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30</a:t>
            </a:fld>
            <a:endParaRPr lang="en-GB" dirty="0"/>
          </a:p>
        </p:txBody>
      </p:sp>
    </p:spTree>
    <p:extLst>
      <p:ext uri="{BB962C8B-B14F-4D97-AF65-F5344CB8AC3E}">
        <p14:creationId xmlns:p14="http://schemas.microsoft.com/office/powerpoint/2010/main" val="139708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Dimensions of Exposure </a:t>
            </a:r>
            <a:endParaRPr lang="en-US" sz="1600"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013" y="1089025"/>
                <a:ext cx="8437562" cy="5472549"/>
              </a:xfrm>
            </p:spPr>
            <p:txBody>
              <a:bodyPr/>
              <a:lstStyle/>
              <a:p>
                <a:endParaRPr lang="en-US" dirty="0"/>
              </a:p>
              <a:p>
                <a:r>
                  <a:rPr lang="en-US" dirty="0"/>
                  <a:t> </a:t>
                </a:r>
                <a:r>
                  <a:rPr lang="en-US" dirty="0">
                    <a:solidFill>
                      <a:srgbClr val="00B0F0"/>
                    </a:solidFill>
                  </a:rPr>
                  <a:t>Industry:</a:t>
                </a:r>
                <a:r>
                  <a:rPr lang="en-US" dirty="0"/>
                  <a:t> </a:t>
                </a:r>
                <a:r>
                  <a:rPr lang="en-US" dirty="0">
                    <a:solidFill>
                      <a:schemeClr val="accent6"/>
                    </a:solidFill>
                  </a:rPr>
                  <a:t>captures industry-switching frictions</a:t>
                </a:r>
              </a:p>
              <a:p>
                <a:pPr lvl="1"/>
                <a:endParaRPr lang="en-US" dirty="0"/>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𝐺𝑎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𝑁𝑜𝑛</m:t>
                      </m:r>
                      <m:r>
                        <a:rPr lang="en-US" b="0" i="1" smtClean="0">
                          <a:latin typeface="Cambria Math" panose="02040503050406030204" pitchFamily="18" charset="0"/>
                        </a:rPr>
                        <m:t> </m:t>
                      </m:r>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𝑅𝑎𝑡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𝑅𝑎𝑡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m:oMathPara>
                </a14:m>
                <a:endParaRPr lang="en-US" b="0" dirty="0"/>
              </a:p>
              <a:p>
                <a:pPr lvl="1"/>
                <a:endParaRPr lang="en-US" dirty="0"/>
              </a:p>
              <a:p>
                <a:pPr>
                  <a:spcAft>
                    <a:spcPts val="600"/>
                  </a:spcAft>
                </a:pPr>
                <a:r>
                  <a:rPr lang="en-US" dirty="0"/>
                  <a:t> </a:t>
                </a:r>
                <a:r>
                  <a:rPr lang="en-US" dirty="0">
                    <a:solidFill>
                      <a:srgbClr val="00B0F0"/>
                    </a:solidFill>
                  </a:rPr>
                  <a:t>County</a:t>
                </a:r>
                <a:r>
                  <a:rPr lang="en-US" dirty="0">
                    <a:solidFill>
                      <a:schemeClr val="accent6"/>
                    </a:solidFill>
                  </a:rPr>
                  <a:t>: captures county-switching frictions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𝑁𝑇𝑅</m:t>
                      </m:r>
                      <m:r>
                        <a:rPr lang="en-US" i="1">
                          <a:latin typeface="Cambria Math" panose="02040503050406030204" pitchFamily="18" charset="0"/>
                        </a:rPr>
                        <m:t> </m:t>
                      </m:r>
                      <m:r>
                        <a:rPr lang="en-US" i="1">
                          <a:latin typeface="Cambria Math" panose="02040503050406030204" pitchFamily="18" charset="0"/>
                        </a:rPr>
                        <m:t>𝐺𝑎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𝑐</m:t>
                          </m:r>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𝐸𝑚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𝑖𝑐</m:t>
                                  </m:r>
                                </m:sub>
                                <m:sup>
                                  <m:r>
                                    <a:rPr lang="en-US" b="0" i="1" smtClean="0">
                                      <a:latin typeface="Cambria Math" panose="02040503050406030204" pitchFamily="18" charset="0"/>
                                    </a:rPr>
                                    <m:t>1990</m:t>
                                  </m:r>
                                </m:sup>
                              </m:sSubSup>
                            </m:num>
                            <m:den>
                              <m:r>
                                <a:rPr lang="en-US" b="0" i="1" smtClean="0">
                                  <a:latin typeface="Cambria Math" panose="02040503050406030204" pitchFamily="18" charset="0"/>
                                </a:rPr>
                                <m:t>𝐸𝑚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𝑐</m:t>
                                  </m:r>
                                </m:sub>
                                <m:sup>
                                  <m:r>
                                    <a:rPr lang="en-US" b="0" i="1" smtClean="0">
                                      <a:latin typeface="Cambria Math" panose="02040503050406030204" pitchFamily="18" charset="0"/>
                                    </a:rPr>
                                    <m:t>1990</m:t>
                                  </m:r>
                                </m:sup>
                              </m:sSubSup>
                            </m:den>
                          </m:f>
                          <m:r>
                            <a:rPr lang="en-US" b="0" i="1" smtClean="0">
                              <a:latin typeface="Cambria Math" panose="02040503050406030204" pitchFamily="18" charset="0"/>
                            </a:rPr>
                            <m:t>𝑁𝑇𝑅</m:t>
                          </m:r>
                          <m:r>
                            <a:rPr lang="en-US" b="0" i="1" smtClean="0">
                              <a:latin typeface="Cambria Math" panose="02040503050406030204" pitchFamily="18" charset="0"/>
                            </a:rPr>
                            <m:t> </m:t>
                          </m:r>
                          <m:r>
                            <a:rPr lang="en-US" b="0" i="1" smtClean="0">
                              <a:latin typeface="Cambria Math" panose="02040503050406030204" pitchFamily="18" charset="0"/>
                            </a:rPr>
                            <m:t>𝐺𝑎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nary>
                    </m:oMath>
                  </m:oMathPara>
                </a14:m>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013" y="1089025"/>
                <a:ext cx="8437562" cy="5472549"/>
              </a:xfrm>
              <a:blipFill>
                <a:blip r:embed="rId3"/>
                <a:stretch>
                  <a:fillRect l="-650"/>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31</a:t>
            </a:fld>
            <a:endParaRPr lang="en-GB" dirty="0"/>
          </a:p>
        </p:txBody>
      </p:sp>
    </p:spTree>
    <p:extLst>
      <p:ext uri="{BB962C8B-B14F-4D97-AF65-F5344CB8AC3E}">
        <p14:creationId xmlns:p14="http://schemas.microsoft.com/office/powerpoint/2010/main" val="203716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F9742-9B2B-431C-A3FC-5FE4363F99EA}"/>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32</a:t>
            </a:fld>
            <a:endParaRPr lang="en-GB" dirty="0"/>
          </a:p>
        </p:txBody>
      </p:sp>
      <p:pic>
        <p:nvPicPr>
          <p:cNvPr id="5" name="Picture 4">
            <a:extLst>
              <a:ext uri="{FF2B5EF4-FFF2-40B4-BE49-F238E27FC236}">
                <a16:creationId xmlns:a16="http://schemas.microsoft.com/office/drawing/2014/main" id="{D0187F46-8F37-45CE-A64C-D0C7279CB234}"/>
              </a:ext>
            </a:extLst>
          </p:cNvPr>
          <p:cNvPicPr>
            <a:picLocks noChangeAspect="1"/>
          </p:cNvPicPr>
          <p:nvPr/>
        </p:nvPicPr>
        <p:blipFill rotWithShape="1">
          <a:blip r:embed="rId3"/>
          <a:srcRect b="9061"/>
          <a:stretch/>
        </p:blipFill>
        <p:spPr>
          <a:xfrm>
            <a:off x="1541048" y="630720"/>
            <a:ext cx="6061904" cy="5456997"/>
          </a:xfrm>
          <a:prstGeom prst="rect">
            <a:avLst/>
          </a:prstGeom>
        </p:spPr>
      </p:pic>
      <p:sp>
        <p:nvSpPr>
          <p:cNvPr id="3" name="TextBox 2">
            <a:extLst>
              <a:ext uri="{FF2B5EF4-FFF2-40B4-BE49-F238E27FC236}">
                <a16:creationId xmlns:a16="http://schemas.microsoft.com/office/drawing/2014/main" id="{1871B1DF-BE18-4DAF-9825-8D905757166D}"/>
              </a:ext>
            </a:extLst>
          </p:cNvPr>
          <p:cNvSpPr txBox="1"/>
          <p:nvPr/>
        </p:nvSpPr>
        <p:spPr>
          <a:xfrm>
            <a:off x="7031921" y="3000922"/>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(All)</a:t>
            </a:r>
          </a:p>
        </p:txBody>
      </p:sp>
      <p:sp>
        <p:nvSpPr>
          <p:cNvPr id="6" name="TextBox 5">
            <a:extLst>
              <a:ext uri="{FF2B5EF4-FFF2-40B4-BE49-F238E27FC236}">
                <a16:creationId xmlns:a16="http://schemas.microsoft.com/office/drawing/2014/main" id="{FAE42626-853F-469C-A891-3316AA568172}"/>
              </a:ext>
            </a:extLst>
          </p:cNvPr>
          <p:cNvSpPr txBox="1"/>
          <p:nvPr/>
        </p:nvSpPr>
        <p:spPr>
          <a:xfrm>
            <a:off x="7138141" y="3273390"/>
            <a:ext cx="1188443" cy="307777"/>
          </a:xfrm>
          <a:prstGeom prst="rect">
            <a:avLst/>
          </a:prstGeom>
          <a:noFill/>
        </p:spPr>
        <p:txBody>
          <a:bodyPr wrap="square" rtlCol="0">
            <a:spAutoFit/>
          </a:bodyPr>
          <a:lstStyle/>
          <a:p>
            <a:r>
              <a:rPr lang="en-US" sz="1400" b="0" u="none" dirty="0">
                <a:latin typeface="Arial" pitchFamily="34" charset="0"/>
                <a:cs typeface="Arial" pitchFamily="34" charset="0"/>
              </a:rPr>
              <a:t>(M Only)</a:t>
            </a:r>
          </a:p>
        </p:txBody>
      </p:sp>
    </p:spTree>
    <p:extLst>
      <p:ext uri="{BB962C8B-B14F-4D97-AF65-F5344CB8AC3E}">
        <p14:creationId xmlns:p14="http://schemas.microsoft.com/office/powerpoint/2010/main" val="245135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476-F16E-41F2-BEF2-C8D1593D377D}"/>
              </a:ext>
            </a:extLst>
          </p:cNvPr>
          <p:cNvSpPr>
            <a:spLocks noGrp="1"/>
          </p:cNvSpPr>
          <p:nvPr>
            <p:ph type="title"/>
          </p:nvPr>
        </p:nvSpPr>
        <p:spPr/>
        <p:txBody>
          <a:bodyPr/>
          <a:lstStyle/>
          <a:p>
            <a:r>
              <a:rPr lang="en-US" dirty="0"/>
              <a:t>Regression Samples</a:t>
            </a:r>
          </a:p>
        </p:txBody>
      </p:sp>
      <p:sp>
        <p:nvSpPr>
          <p:cNvPr id="3" name="Content Placeholder 2">
            <a:extLst>
              <a:ext uri="{FF2B5EF4-FFF2-40B4-BE49-F238E27FC236}">
                <a16:creationId xmlns:a16="http://schemas.microsoft.com/office/drawing/2014/main" id="{8A4B3EAD-8E34-4BFD-B3E2-6D2D45363B94}"/>
              </a:ext>
            </a:extLst>
          </p:cNvPr>
          <p:cNvSpPr>
            <a:spLocks noGrp="1"/>
          </p:cNvSpPr>
          <p:nvPr>
            <p:ph idx="1"/>
          </p:nvPr>
        </p:nvSpPr>
        <p:spPr/>
        <p:txBody>
          <a:bodyPr/>
          <a:lstStyle/>
          <a:p>
            <a:endParaRPr lang="en-US" dirty="0"/>
          </a:p>
          <a:p>
            <a:r>
              <a:rPr lang="en-US" dirty="0"/>
              <a:t>Data for 19 states are available from 1993-2014</a:t>
            </a:r>
          </a:p>
          <a:p>
            <a:endParaRPr lang="en-US" dirty="0"/>
          </a:p>
          <a:p>
            <a:r>
              <a:rPr lang="en-US" dirty="0"/>
              <a:t>Construct 5% random stratified sample on non-retirees (&lt;64 in 2014)</a:t>
            </a:r>
          </a:p>
          <a:p>
            <a:pPr lvl="1"/>
            <a:r>
              <a:rPr lang="en-US" dirty="0"/>
              <a:t>&gt;1M workers</a:t>
            </a:r>
          </a:p>
          <a:p>
            <a:pPr lvl="1"/>
            <a:r>
              <a:rPr lang="en-US" dirty="0"/>
              <a:t>&gt;200K firms </a:t>
            </a:r>
          </a:p>
          <a:p>
            <a:pPr lvl="1"/>
            <a:r>
              <a:rPr lang="en-US" dirty="0"/>
              <a:t>20% of worker are initially at M firms; 80% at initial NM firms</a:t>
            </a:r>
          </a:p>
          <a:p>
            <a:pPr marL="0" indent="0">
              <a:buNone/>
            </a:pPr>
            <a:endParaRPr lang="en-US" dirty="0"/>
          </a:p>
          <a:p>
            <a:r>
              <a:rPr lang="en-US" dirty="0">
                <a:solidFill>
                  <a:schemeClr val="accent6"/>
                </a:solidFill>
              </a:rPr>
              <a:t> </a:t>
            </a:r>
            <a:r>
              <a:rPr lang="en-US" dirty="0">
                <a:solidFill>
                  <a:srgbClr val="00B0F0"/>
                </a:solidFill>
              </a:rPr>
              <a:t>High-tenure</a:t>
            </a:r>
            <a:r>
              <a:rPr lang="en-US" dirty="0"/>
              <a:t> (HT) regression sample</a:t>
            </a:r>
          </a:p>
          <a:p>
            <a:pPr lvl="1"/>
            <a:r>
              <a:rPr lang="en-US" dirty="0"/>
              <a:t>Employed by same firm between 1993 to 1999</a:t>
            </a:r>
          </a:p>
          <a:p>
            <a:pPr lvl="1"/>
            <a:endParaRPr lang="en-US" dirty="0"/>
          </a:p>
          <a:p>
            <a:r>
              <a:rPr lang="en-US" dirty="0">
                <a:solidFill>
                  <a:schemeClr val="accent6"/>
                </a:solidFill>
              </a:rPr>
              <a:t> </a:t>
            </a:r>
            <a:r>
              <a:rPr lang="en-US" dirty="0">
                <a:solidFill>
                  <a:srgbClr val="00B0F0"/>
                </a:solidFill>
              </a:rPr>
              <a:t>Low-tenure </a:t>
            </a:r>
            <a:r>
              <a:rPr lang="en-US" dirty="0">
                <a:solidFill>
                  <a:schemeClr val="accent6"/>
                </a:solidFill>
              </a:rPr>
              <a:t>(LT)</a:t>
            </a:r>
            <a:r>
              <a:rPr lang="en-US" dirty="0"/>
              <a:t> regression sample</a:t>
            </a:r>
          </a:p>
          <a:p>
            <a:pPr lvl="1"/>
            <a:r>
              <a:rPr lang="en-US" dirty="0"/>
              <a:t>Employed (earnings&gt;0) 1993 to 1999</a:t>
            </a:r>
          </a:p>
          <a:p>
            <a:endParaRPr lang="en-US" dirty="0"/>
          </a:p>
        </p:txBody>
      </p:sp>
      <p:sp>
        <p:nvSpPr>
          <p:cNvPr id="4" name="Slide Number Placeholder 3">
            <a:extLst>
              <a:ext uri="{FF2B5EF4-FFF2-40B4-BE49-F238E27FC236}">
                <a16:creationId xmlns:a16="http://schemas.microsoft.com/office/drawing/2014/main" id="{AFF69ACC-8962-47F6-9D1B-3071846364CD}"/>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33</a:t>
            </a:fld>
            <a:endParaRPr lang="en-GB" dirty="0"/>
          </a:p>
        </p:txBody>
      </p:sp>
    </p:spTree>
    <p:extLst>
      <p:ext uri="{BB962C8B-B14F-4D97-AF65-F5344CB8AC3E}">
        <p14:creationId xmlns:p14="http://schemas.microsoft.com/office/powerpoint/2010/main" val="4670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776662-B268-4AA0-A6AE-3599965B58A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34</a:t>
            </a:fld>
            <a:endParaRPr lang="en-GB" dirty="0"/>
          </a:p>
        </p:txBody>
      </p:sp>
      <p:sp>
        <p:nvSpPr>
          <p:cNvPr id="5" name="TextBox 4">
            <a:extLst>
              <a:ext uri="{FF2B5EF4-FFF2-40B4-BE49-F238E27FC236}">
                <a16:creationId xmlns:a16="http://schemas.microsoft.com/office/drawing/2014/main" id="{C1A7C31B-267A-41FF-A148-958C999405E7}"/>
              </a:ext>
            </a:extLst>
          </p:cNvPr>
          <p:cNvSpPr txBox="1"/>
          <p:nvPr/>
        </p:nvSpPr>
        <p:spPr>
          <a:xfrm>
            <a:off x="5965371" y="2404533"/>
            <a:ext cx="3125314" cy="1169551"/>
          </a:xfrm>
          <a:prstGeom prst="rect">
            <a:avLst/>
          </a:prstGeom>
          <a:noFill/>
        </p:spPr>
        <p:txBody>
          <a:bodyPr wrap="square" rtlCol="0">
            <a:spAutoFit/>
          </a:bodyPr>
          <a:lstStyle/>
          <a:p>
            <a:pPr marL="171450" indent="-171450">
              <a:buFont typeface="Arial" panose="020B0604020202020204" pitchFamily="34" charset="0"/>
              <a:buChar char="•"/>
            </a:pPr>
            <a:r>
              <a:rPr lang="en-US" sz="1400" b="0" u="none" dirty="0">
                <a:solidFill>
                  <a:schemeClr val="accent6"/>
                </a:solidFill>
                <a:latin typeface="Arial" pitchFamily="34" charset="0"/>
                <a:cs typeface="Arial" pitchFamily="34" charset="0"/>
              </a:rPr>
              <a:t>M workers are less likely to be female and more likely to be American born and less educated that initial NM workers</a:t>
            </a:r>
          </a:p>
          <a:p>
            <a:pPr marL="171450" indent="-171450">
              <a:buFont typeface="Arial" panose="020B0604020202020204" pitchFamily="34" charset="0"/>
              <a:buChar char="•"/>
            </a:pPr>
            <a:endParaRPr lang="en-US" sz="1400" b="0" u="none" dirty="0">
              <a:solidFill>
                <a:schemeClr val="accent6"/>
              </a:solidFill>
              <a:latin typeface="Arial" pitchFamily="34" charset="0"/>
              <a:cs typeface="Arial" pitchFamily="34" charset="0"/>
            </a:endParaRPr>
          </a:p>
        </p:txBody>
      </p:sp>
      <p:sp>
        <p:nvSpPr>
          <p:cNvPr id="6" name="Title 1">
            <a:extLst>
              <a:ext uri="{FF2B5EF4-FFF2-40B4-BE49-F238E27FC236}">
                <a16:creationId xmlns:a16="http://schemas.microsoft.com/office/drawing/2014/main" id="{391F11D8-DB18-48E9-AD8B-C89D417DABC2}"/>
              </a:ext>
            </a:extLst>
          </p:cNvPr>
          <p:cNvSpPr>
            <a:spLocks noGrp="1"/>
          </p:cNvSpPr>
          <p:nvPr>
            <p:ph type="title"/>
          </p:nvPr>
        </p:nvSpPr>
        <p:spPr>
          <a:xfrm>
            <a:off x="354013" y="265760"/>
            <a:ext cx="8437562" cy="723900"/>
          </a:xfrm>
        </p:spPr>
        <p:txBody>
          <a:bodyPr/>
          <a:lstStyle/>
          <a:p>
            <a:r>
              <a:rPr lang="en-US" dirty="0"/>
              <a:t>Regression Sample Attributes</a:t>
            </a:r>
          </a:p>
        </p:txBody>
      </p:sp>
      <p:sp>
        <p:nvSpPr>
          <p:cNvPr id="7" name="TextBox 6">
            <a:extLst>
              <a:ext uri="{FF2B5EF4-FFF2-40B4-BE49-F238E27FC236}">
                <a16:creationId xmlns:a16="http://schemas.microsoft.com/office/drawing/2014/main" id="{FE73AAAF-FE82-4731-982D-19FB29BA912A}"/>
              </a:ext>
            </a:extLst>
          </p:cNvPr>
          <p:cNvSpPr txBox="1"/>
          <p:nvPr/>
        </p:nvSpPr>
        <p:spPr>
          <a:xfrm>
            <a:off x="2176446" y="1447060"/>
            <a:ext cx="2500685" cy="307777"/>
          </a:xfrm>
          <a:prstGeom prst="rect">
            <a:avLst/>
          </a:prstGeom>
          <a:noFill/>
        </p:spPr>
        <p:txBody>
          <a:bodyPr wrap="none" rtlCol="0">
            <a:spAutoFit/>
          </a:bodyPr>
          <a:lstStyle/>
          <a:p>
            <a:pPr algn="just"/>
            <a:r>
              <a:rPr lang="en-US" sz="1400" b="0" u="none" dirty="0">
                <a:latin typeface="Arial" pitchFamily="34" charset="0"/>
                <a:cs typeface="Arial" pitchFamily="34" charset="0"/>
              </a:rPr>
              <a:t>Worker Attributes, by Sample</a:t>
            </a:r>
          </a:p>
        </p:txBody>
      </p:sp>
      <p:cxnSp>
        <p:nvCxnSpPr>
          <p:cNvPr id="9" name="Straight Arrow Connector 8">
            <a:extLst>
              <a:ext uri="{FF2B5EF4-FFF2-40B4-BE49-F238E27FC236}">
                <a16:creationId xmlns:a16="http://schemas.microsoft.com/office/drawing/2014/main" id="{E30C009C-2149-4B4C-ADBA-D649BE63BE1E}"/>
              </a:ext>
            </a:extLst>
          </p:cNvPr>
          <p:cNvCxnSpPr/>
          <p:nvPr/>
        </p:nvCxnSpPr>
        <p:spPr bwMode="auto">
          <a:xfrm flipV="1">
            <a:off x="4141614" y="4825014"/>
            <a:ext cx="0" cy="31071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11" name="Picture 10">
            <a:extLst>
              <a:ext uri="{FF2B5EF4-FFF2-40B4-BE49-F238E27FC236}">
                <a16:creationId xmlns:a16="http://schemas.microsoft.com/office/drawing/2014/main" id="{EFC4BFFE-993B-4272-81B2-E451765F5017}"/>
              </a:ext>
            </a:extLst>
          </p:cNvPr>
          <p:cNvPicPr>
            <a:picLocks noChangeAspect="1"/>
          </p:cNvPicPr>
          <p:nvPr/>
        </p:nvPicPr>
        <p:blipFill>
          <a:blip r:embed="rId2"/>
          <a:stretch>
            <a:fillRect/>
          </a:stretch>
        </p:blipFill>
        <p:spPr>
          <a:xfrm>
            <a:off x="214311" y="1970084"/>
            <a:ext cx="5305806" cy="2776118"/>
          </a:xfrm>
          <a:prstGeom prst="rect">
            <a:avLst/>
          </a:prstGeom>
        </p:spPr>
      </p:pic>
      <p:sp>
        <p:nvSpPr>
          <p:cNvPr id="10" name="TextBox 9">
            <a:extLst>
              <a:ext uri="{FF2B5EF4-FFF2-40B4-BE49-F238E27FC236}">
                <a16:creationId xmlns:a16="http://schemas.microsoft.com/office/drawing/2014/main" id="{ADFBBA90-FAD2-4B7B-A11A-F2996789A6D5}"/>
              </a:ext>
            </a:extLst>
          </p:cNvPr>
          <p:cNvSpPr txBox="1"/>
          <p:nvPr/>
        </p:nvSpPr>
        <p:spPr>
          <a:xfrm>
            <a:off x="1416211" y="1904288"/>
            <a:ext cx="1866563" cy="307777"/>
          </a:xfrm>
          <a:prstGeom prst="rect">
            <a:avLst/>
          </a:prstGeom>
          <a:solidFill>
            <a:schemeClr val="bg1"/>
          </a:solidFill>
        </p:spPr>
        <p:txBody>
          <a:bodyPr wrap="square" rtlCol="0">
            <a:spAutoFit/>
          </a:bodyPr>
          <a:lstStyle/>
          <a:p>
            <a:pPr algn="ctr"/>
            <a:r>
              <a:rPr lang="en-US" sz="1400" b="0" u="none" dirty="0">
                <a:latin typeface="Arial" pitchFamily="34" charset="0"/>
                <a:cs typeface="Arial" pitchFamily="34" charset="0"/>
              </a:rPr>
              <a:t>High Tenure</a:t>
            </a:r>
          </a:p>
        </p:txBody>
      </p:sp>
      <p:sp>
        <p:nvSpPr>
          <p:cNvPr id="12" name="TextBox 11">
            <a:extLst>
              <a:ext uri="{FF2B5EF4-FFF2-40B4-BE49-F238E27FC236}">
                <a16:creationId xmlns:a16="http://schemas.microsoft.com/office/drawing/2014/main" id="{C90CEEAB-CC69-42BB-8604-C19AA461F91C}"/>
              </a:ext>
            </a:extLst>
          </p:cNvPr>
          <p:cNvSpPr txBox="1"/>
          <p:nvPr/>
        </p:nvSpPr>
        <p:spPr>
          <a:xfrm>
            <a:off x="3653553" y="1904460"/>
            <a:ext cx="1866563" cy="307777"/>
          </a:xfrm>
          <a:prstGeom prst="rect">
            <a:avLst/>
          </a:prstGeom>
          <a:solidFill>
            <a:schemeClr val="bg1"/>
          </a:solidFill>
        </p:spPr>
        <p:txBody>
          <a:bodyPr wrap="square" rtlCol="0">
            <a:spAutoFit/>
          </a:bodyPr>
          <a:lstStyle/>
          <a:p>
            <a:pPr algn="ctr"/>
            <a:r>
              <a:rPr lang="en-US" sz="1400" b="0" u="none" dirty="0">
                <a:latin typeface="Arial" pitchFamily="34" charset="0"/>
                <a:cs typeface="Arial" pitchFamily="34" charset="0"/>
              </a:rPr>
              <a:t>Low Tenure</a:t>
            </a:r>
          </a:p>
        </p:txBody>
      </p:sp>
      <p:sp>
        <p:nvSpPr>
          <p:cNvPr id="2" name="Rectangle 1">
            <a:extLst>
              <a:ext uri="{FF2B5EF4-FFF2-40B4-BE49-F238E27FC236}">
                <a16:creationId xmlns:a16="http://schemas.microsoft.com/office/drawing/2014/main" id="{1F3F005B-82FE-457A-9E3C-ED0B06C73015}"/>
              </a:ext>
            </a:extLst>
          </p:cNvPr>
          <p:cNvSpPr/>
          <p:nvPr/>
        </p:nvSpPr>
        <p:spPr bwMode="auto">
          <a:xfrm>
            <a:off x="3282774" y="1754837"/>
            <a:ext cx="2399569" cy="37315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4128730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776662-B268-4AA0-A6AE-3599965B58A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35</a:t>
            </a:fld>
            <a:endParaRPr lang="en-GB" dirty="0"/>
          </a:p>
        </p:txBody>
      </p:sp>
      <p:sp>
        <p:nvSpPr>
          <p:cNvPr id="5" name="TextBox 4">
            <a:extLst>
              <a:ext uri="{FF2B5EF4-FFF2-40B4-BE49-F238E27FC236}">
                <a16:creationId xmlns:a16="http://schemas.microsoft.com/office/drawing/2014/main" id="{C1A7C31B-267A-41FF-A148-958C999405E7}"/>
              </a:ext>
            </a:extLst>
          </p:cNvPr>
          <p:cNvSpPr txBox="1"/>
          <p:nvPr/>
        </p:nvSpPr>
        <p:spPr>
          <a:xfrm>
            <a:off x="5965371" y="2404533"/>
            <a:ext cx="3125314" cy="2031325"/>
          </a:xfrm>
          <a:prstGeom prst="rect">
            <a:avLst/>
          </a:prstGeom>
          <a:noFill/>
        </p:spPr>
        <p:txBody>
          <a:bodyPr wrap="square" rtlCol="0">
            <a:spAutoFit/>
          </a:bodyPr>
          <a:lstStyle/>
          <a:p>
            <a:pPr marL="171450" indent="-171450">
              <a:buFont typeface="Arial" panose="020B0604020202020204" pitchFamily="34" charset="0"/>
              <a:buChar char="•"/>
            </a:pPr>
            <a:r>
              <a:rPr lang="en-US" sz="1400" b="0" u="none" dirty="0">
                <a:solidFill>
                  <a:schemeClr val="bg1">
                    <a:lumMod val="65000"/>
                  </a:schemeClr>
                </a:solidFill>
                <a:latin typeface="Arial" pitchFamily="34" charset="0"/>
                <a:cs typeface="Arial" pitchFamily="34" charset="0"/>
              </a:rPr>
              <a:t>M workers are less likely to be female and more likely to be American born and less educated that initial NM workers</a:t>
            </a:r>
          </a:p>
          <a:p>
            <a:pPr marL="171450" indent="-171450">
              <a:buFont typeface="Arial" panose="020B0604020202020204" pitchFamily="34" charset="0"/>
              <a:buChar char="•"/>
            </a:pPr>
            <a:endParaRPr lang="en-US" sz="1400" b="0" u="none" dirty="0">
              <a:solidFill>
                <a:schemeClr val="accent6"/>
              </a:solidFill>
              <a:latin typeface="Arial" pitchFamily="34" charset="0"/>
              <a:cs typeface="Arial" pitchFamily="34" charset="0"/>
            </a:endParaRPr>
          </a:p>
          <a:p>
            <a:pPr marL="171450" indent="-171450">
              <a:buFont typeface="Arial" panose="020B0604020202020204" pitchFamily="34" charset="0"/>
              <a:buChar char="•"/>
            </a:pPr>
            <a:r>
              <a:rPr lang="en-US" sz="1400" b="0" u="none" dirty="0">
                <a:solidFill>
                  <a:schemeClr val="accent6"/>
                </a:solidFill>
                <a:latin typeface="Arial" pitchFamily="34" charset="0"/>
                <a:cs typeface="Arial" pitchFamily="34" charset="0"/>
              </a:rPr>
              <a:t>High Tenure workers are 2-3 years older and have substantially higher initial earnings, </a:t>
            </a:r>
            <a:r>
              <a:rPr lang="en-US" sz="1400" b="0" dirty="0">
                <a:solidFill>
                  <a:schemeClr val="accent6"/>
                </a:solidFill>
                <a:latin typeface="Arial" pitchFamily="34" charset="0"/>
                <a:cs typeface="Arial" pitchFamily="34" charset="0"/>
              </a:rPr>
              <a:t>but otherwise look similar</a:t>
            </a:r>
          </a:p>
        </p:txBody>
      </p:sp>
      <p:sp>
        <p:nvSpPr>
          <p:cNvPr id="6" name="Title 1">
            <a:extLst>
              <a:ext uri="{FF2B5EF4-FFF2-40B4-BE49-F238E27FC236}">
                <a16:creationId xmlns:a16="http://schemas.microsoft.com/office/drawing/2014/main" id="{391F11D8-DB18-48E9-AD8B-C89D417DABC2}"/>
              </a:ext>
            </a:extLst>
          </p:cNvPr>
          <p:cNvSpPr>
            <a:spLocks noGrp="1"/>
          </p:cNvSpPr>
          <p:nvPr>
            <p:ph type="title"/>
          </p:nvPr>
        </p:nvSpPr>
        <p:spPr>
          <a:xfrm>
            <a:off x="354013" y="265760"/>
            <a:ext cx="8437562" cy="723900"/>
          </a:xfrm>
        </p:spPr>
        <p:txBody>
          <a:bodyPr/>
          <a:lstStyle/>
          <a:p>
            <a:r>
              <a:rPr lang="en-US" dirty="0"/>
              <a:t>Regression Sample Attributes</a:t>
            </a:r>
          </a:p>
        </p:txBody>
      </p:sp>
      <p:sp>
        <p:nvSpPr>
          <p:cNvPr id="7" name="TextBox 6">
            <a:extLst>
              <a:ext uri="{FF2B5EF4-FFF2-40B4-BE49-F238E27FC236}">
                <a16:creationId xmlns:a16="http://schemas.microsoft.com/office/drawing/2014/main" id="{FE73AAAF-FE82-4731-982D-19FB29BA912A}"/>
              </a:ext>
            </a:extLst>
          </p:cNvPr>
          <p:cNvSpPr txBox="1"/>
          <p:nvPr/>
        </p:nvSpPr>
        <p:spPr>
          <a:xfrm>
            <a:off x="2176446" y="1447060"/>
            <a:ext cx="2500685" cy="307777"/>
          </a:xfrm>
          <a:prstGeom prst="rect">
            <a:avLst/>
          </a:prstGeom>
          <a:noFill/>
        </p:spPr>
        <p:txBody>
          <a:bodyPr wrap="none" rtlCol="0">
            <a:spAutoFit/>
          </a:bodyPr>
          <a:lstStyle/>
          <a:p>
            <a:pPr algn="just"/>
            <a:r>
              <a:rPr lang="en-US" sz="1400" b="0" u="none" dirty="0">
                <a:latin typeface="Arial" pitchFamily="34" charset="0"/>
                <a:cs typeface="Arial" pitchFamily="34" charset="0"/>
              </a:rPr>
              <a:t>Worker Attributes, by Sample</a:t>
            </a:r>
          </a:p>
        </p:txBody>
      </p:sp>
      <p:cxnSp>
        <p:nvCxnSpPr>
          <p:cNvPr id="8" name="Straight Arrow Connector 7">
            <a:extLst>
              <a:ext uri="{FF2B5EF4-FFF2-40B4-BE49-F238E27FC236}">
                <a16:creationId xmlns:a16="http://schemas.microsoft.com/office/drawing/2014/main" id="{C5C1C006-71FA-41F6-9B4D-048DA779D95C}"/>
              </a:ext>
            </a:extLst>
          </p:cNvPr>
          <p:cNvCxnSpPr/>
          <p:nvPr/>
        </p:nvCxnSpPr>
        <p:spPr bwMode="auto">
          <a:xfrm flipV="1">
            <a:off x="1934223" y="4825014"/>
            <a:ext cx="0" cy="31071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033731FD-C696-40AA-816B-CDFE0AA538E9}"/>
              </a:ext>
            </a:extLst>
          </p:cNvPr>
          <p:cNvCxnSpPr/>
          <p:nvPr/>
        </p:nvCxnSpPr>
        <p:spPr bwMode="auto">
          <a:xfrm flipV="1">
            <a:off x="2876736" y="4825014"/>
            <a:ext cx="0" cy="31071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11" name="Picture 10">
            <a:extLst>
              <a:ext uri="{FF2B5EF4-FFF2-40B4-BE49-F238E27FC236}">
                <a16:creationId xmlns:a16="http://schemas.microsoft.com/office/drawing/2014/main" id="{339A4BBA-F1AF-49CF-BC54-2102D5C95599}"/>
              </a:ext>
            </a:extLst>
          </p:cNvPr>
          <p:cNvPicPr>
            <a:picLocks noChangeAspect="1"/>
          </p:cNvPicPr>
          <p:nvPr/>
        </p:nvPicPr>
        <p:blipFill>
          <a:blip r:embed="rId2"/>
          <a:stretch>
            <a:fillRect/>
          </a:stretch>
        </p:blipFill>
        <p:spPr>
          <a:xfrm>
            <a:off x="214311" y="1965680"/>
            <a:ext cx="5322637" cy="2784925"/>
          </a:xfrm>
          <a:prstGeom prst="rect">
            <a:avLst/>
          </a:prstGeom>
        </p:spPr>
      </p:pic>
      <p:sp>
        <p:nvSpPr>
          <p:cNvPr id="10" name="TextBox 9">
            <a:extLst>
              <a:ext uri="{FF2B5EF4-FFF2-40B4-BE49-F238E27FC236}">
                <a16:creationId xmlns:a16="http://schemas.microsoft.com/office/drawing/2014/main" id="{1324D58C-93C6-454B-84C3-2A9B0657D62E}"/>
              </a:ext>
            </a:extLst>
          </p:cNvPr>
          <p:cNvSpPr txBox="1"/>
          <p:nvPr/>
        </p:nvSpPr>
        <p:spPr>
          <a:xfrm>
            <a:off x="1416211" y="1904288"/>
            <a:ext cx="1866563" cy="307777"/>
          </a:xfrm>
          <a:prstGeom prst="rect">
            <a:avLst/>
          </a:prstGeom>
          <a:solidFill>
            <a:srgbClr val="FFFF00"/>
          </a:solidFill>
        </p:spPr>
        <p:txBody>
          <a:bodyPr wrap="square" rtlCol="0">
            <a:spAutoFit/>
          </a:bodyPr>
          <a:lstStyle/>
          <a:p>
            <a:pPr algn="ctr"/>
            <a:r>
              <a:rPr lang="en-US" sz="1400" b="0" u="none" dirty="0">
                <a:latin typeface="Arial" pitchFamily="34" charset="0"/>
                <a:cs typeface="Arial" pitchFamily="34" charset="0"/>
              </a:rPr>
              <a:t>High Tenure</a:t>
            </a:r>
          </a:p>
        </p:txBody>
      </p:sp>
      <p:sp>
        <p:nvSpPr>
          <p:cNvPr id="12" name="TextBox 11">
            <a:extLst>
              <a:ext uri="{FF2B5EF4-FFF2-40B4-BE49-F238E27FC236}">
                <a16:creationId xmlns:a16="http://schemas.microsoft.com/office/drawing/2014/main" id="{A9D49A63-D313-4614-B8EE-6CFEE557989E}"/>
              </a:ext>
            </a:extLst>
          </p:cNvPr>
          <p:cNvSpPr txBox="1"/>
          <p:nvPr/>
        </p:nvSpPr>
        <p:spPr>
          <a:xfrm>
            <a:off x="3653553" y="1904460"/>
            <a:ext cx="1866563" cy="307777"/>
          </a:xfrm>
          <a:prstGeom prst="rect">
            <a:avLst/>
          </a:prstGeom>
          <a:solidFill>
            <a:schemeClr val="bg1"/>
          </a:solidFill>
        </p:spPr>
        <p:txBody>
          <a:bodyPr wrap="square" rtlCol="0">
            <a:spAutoFit/>
          </a:bodyPr>
          <a:lstStyle/>
          <a:p>
            <a:pPr algn="ctr"/>
            <a:r>
              <a:rPr lang="en-US" sz="1400" b="0" u="none" dirty="0">
                <a:latin typeface="Arial" pitchFamily="34" charset="0"/>
                <a:cs typeface="Arial" pitchFamily="34" charset="0"/>
              </a:rPr>
              <a:t>Low Tenure</a:t>
            </a:r>
          </a:p>
        </p:txBody>
      </p:sp>
    </p:spTree>
    <p:extLst>
      <p:ext uri="{BB962C8B-B14F-4D97-AF65-F5344CB8AC3E}">
        <p14:creationId xmlns:p14="http://schemas.microsoft.com/office/powerpoint/2010/main" val="1760761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E467-F49E-4836-9C65-B4A471DA203A}"/>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D172EF84-92A2-42A7-84DB-F669C71F3B0B}"/>
              </a:ext>
            </a:extLst>
          </p:cNvPr>
          <p:cNvSpPr>
            <a:spLocks noGrp="1"/>
          </p:cNvSpPr>
          <p:nvPr>
            <p:ph idx="1"/>
          </p:nvPr>
        </p:nvSpPr>
        <p:spPr/>
        <p:txBody>
          <a:bodyPr/>
          <a:lstStyle/>
          <a:p>
            <a:r>
              <a:rPr lang="en-US" dirty="0"/>
              <a:t>Earnings</a:t>
            </a:r>
          </a:p>
          <a:p>
            <a:pPr lvl="1"/>
            <a:r>
              <a:rPr lang="en-US" dirty="0"/>
              <a:t>Use </a:t>
            </a:r>
            <a:r>
              <a:rPr lang="en-US" dirty="0" err="1"/>
              <a:t>arcsin</a:t>
            </a:r>
            <a:r>
              <a:rPr lang="en-US" dirty="0"/>
              <a:t> transform to allow for zeros</a:t>
            </a:r>
          </a:p>
          <a:p>
            <a:endParaRPr lang="en-US" dirty="0"/>
          </a:p>
          <a:p>
            <a:endParaRPr lang="en-US" dirty="0"/>
          </a:p>
          <a:p>
            <a:endParaRPr lang="en-US" dirty="0"/>
          </a:p>
          <a:p>
            <a:endParaRPr lang="en-US" dirty="0"/>
          </a:p>
          <a:p>
            <a:r>
              <a:rPr lang="en-US" dirty="0"/>
              <a:t>Employment</a:t>
            </a:r>
          </a:p>
          <a:p>
            <a:pPr lvl="1"/>
            <a:r>
              <a:rPr lang="en-US" dirty="0"/>
              <a:t>Use dummy variable indicating worker has paid employment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065C579E-2E1F-452B-B813-ADD9D911A0AF}"/>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36</a:t>
            </a:fld>
            <a:endParaRPr lang="en-GB" dirty="0"/>
          </a:p>
        </p:txBody>
      </p:sp>
      <p:pic>
        <p:nvPicPr>
          <p:cNvPr id="7" name="Picture 6">
            <a:extLst>
              <a:ext uri="{FF2B5EF4-FFF2-40B4-BE49-F238E27FC236}">
                <a16:creationId xmlns:a16="http://schemas.microsoft.com/office/drawing/2014/main" id="{E3D4BE4C-EE29-41E5-9575-91D23D4F95E7}"/>
              </a:ext>
            </a:extLst>
          </p:cNvPr>
          <p:cNvPicPr>
            <a:picLocks noChangeAspect="1"/>
          </p:cNvPicPr>
          <p:nvPr/>
        </p:nvPicPr>
        <p:blipFill rotWithShape="1">
          <a:blip r:embed="rId2"/>
          <a:srcRect l="16557" t="31240" r="52883" b="62757"/>
          <a:stretch/>
        </p:blipFill>
        <p:spPr>
          <a:xfrm>
            <a:off x="2730251" y="2068643"/>
            <a:ext cx="3683498" cy="434716"/>
          </a:xfrm>
          <a:prstGeom prst="rect">
            <a:avLst/>
          </a:prstGeom>
        </p:spPr>
      </p:pic>
      <p:pic>
        <p:nvPicPr>
          <p:cNvPr id="8" name="Picture 7">
            <a:extLst>
              <a:ext uri="{FF2B5EF4-FFF2-40B4-BE49-F238E27FC236}">
                <a16:creationId xmlns:a16="http://schemas.microsoft.com/office/drawing/2014/main" id="{F097B845-25DA-41F2-83E3-0EF491AD1F79}"/>
              </a:ext>
            </a:extLst>
          </p:cNvPr>
          <p:cNvPicPr>
            <a:picLocks noChangeAspect="1"/>
          </p:cNvPicPr>
          <p:nvPr/>
        </p:nvPicPr>
        <p:blipFill rotWithShape="1">
          <a:blip r:embed="rId2"/>
          <a:srcRect l="46847" t="31240" r="19836" b="62757"/>
          <a:stretch/>
        </p:blipFill>
        <p:spPr>
          <a:xfrm>
            <a:off x="4039849" y="2503359"/>
            <a:ext cx="4015780" cy="434716"/>
          </a:xfrm>
          <a:prstGeom prst="rect">
            <a:avLst/>
          </a:prstGeom>
        </p:spPr>
      </p:pic>
    </p:spTree>
    <p:extLst>
      <p:ext uri="{BB962C8B-B14F-4D97-AF65-F5344CB8AC3E}">
        <p14:creationId xmlns:p14="http://schemas.microsoft.com/office/powerpoint/2010/main" val="3987764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Specification (1993-2014)</a:t>
            </a:r>
            <a:br>
              <a:rPr lang="en-US" dirty="0"/>
            </a:br>
            <a:r>
              <a:rPr lang="en-US" sz="1400" i="1" dirty="0">
                <a:solidFill>
                  <a:srgbClr val="00B0F0"/>
                </a:solidFill>
              </a:rPr>
              <a:t>j</a:t>
            </a:r>
            <a:r>
              <a:rPr lang="en-US" sz="1400" dirty="0"/>
              <a:t>=individual; </a:t>
            </a:r>
            <a:r>
              <a:rPr lang="en-US" sz="1400" i="1" dirty="0">
                <a:solidFill>
                  <a:srgbClr val="00B0F0"/>
                </a:solidFill>
              </a:rPr>
              <a:t>f</a:t>
            </a:r>
            <a:r>
              <a:rPr lang="en-US" sz="1400" dirty="0"/>
              <a:t>=firm; </a:t>
            </a:r>
            <a:r>
              <a:rPr lang="en-US" sz="1400" i="1" dirty="0">
                <a:solidFill>
                  <a:srgbClr val="00B0F0"/>
                </a:solidFill>
              </a:rPr>
              <a:t>i</a:t>
            </a:r>
            <a:r>
              <a:rPr lang="en-US" sz="1400" dirty="0"/>
              <a:t>=industry;</a:t>
            </a:r>
            <a:r>
              <a:rPr lang="en-US" sz="1400" i="1" dirty="0">
                <a:solidFill>
                  <a:srgbClr val="00B0F0"/>
                </a:solidFill>
              </a:rPr>
              <a:t> c</a:t>
            </a:r>
            <a:r>
              <a:rPr lang="en-US" sz="1400" dirty="0"/>
              <a:t>=county;</a:t>
            </a:r>
            <a:r>
              <a:rPr lang="en-US" sz="1400" i="1" dirty="0">
                <a:solidFill>
                  <a:srgbClr val="00B0F0"/>
                </a:solidFill>
              </a:rPr>
              <a:t> t</a:t>
            </a:r>
            <a:r>
              <a:rPr lang="en-US" sz="1400" dirty="0"/>
              <a:t>=year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0406" y="1083733"/>
                <a:ext cx="7723187" cy="5426605"/>
              </a:xfrm>
            </p:spPr>
            <p:txBody>
              <a:bodyPr/>
              <a:lstStyle/>
              <a:p>
                <a:pPr marL="400050" lvl="1" indent="0" defTabSz="1885950">
                  <a:lnSpc>
                    <a:spcPct val="200000"/>
                  </a:lnSpc>
                  <a:spcBef>
                    <a:spcPts val="0"/>
                  </a:spcBef>
                  <a:spcAft>
                    <a:spcPts val="0"/>
                  </a:spcAft>
                  <a:buNone/>
                </a:pPr>
                <a:endParaRPr lang="en-US" b="0"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𝐸𝑎𝑟𝑛𝑖𝑛𝑔𝑠</m:t>
                            </m:r>
                          </m:e>
                        </m:acc>
                      </m:e>
                      <m:sub>
                        <m:r>
                          <a:rPr lang="en-US" b="0" i="1" smtClean="0">
                            <a:solidFill>
                              <a:schemeClr val="tx1"/>
                            </a:solidFill>
                            <a:latin typeface="Cambria Math" panose="02040503050406030204" pitchFamily="18" charset="0"/>
                          </a:rPr>
                          <m:t>𝑗𝑖𝑓𝑐𝑡</m:t>
                        </m:r>
                      </m:sub>
                    </m:sSub>
                  </m:oMath>
                </a14:m>
                <a:r>
                  <a:rPr lang="en-US" dirty="0">
                    <a:solidFill>
                      <a:schemeClr val="tx1"/>
                    </a:solidFill>
                  </a:rPr>
                  <a:t>  =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1</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oMath>
                </a14:m>
                <a:r>
                  <a:rPr lang="en-US" dirty="0">
                    <a:solidFill>
                      <a:schemeClr val="tx1"/>
                    </a:solidFill>
                  </a:rPr>
                  <a:t>*NTR </a:t>
                </a:r>
                <a:r>
                  <a:rPr lang="en-US" dirty="0" err="1">
                    <a:solidFill>
                      <a:schemeClr val="tx1"/>
                    </a:solidFill>
                  </a:rPr>
                  <a:t>Gap</a:t>
                </a:r>
                <a:r>
                  <a:rPr lang="en-US" baseline="-25000" dirty="0" err="1">
                    <a:solidFill>
                      <a:schemeClr val="tx1"/>
                    </a:solidFill>
                  </a:rPr>
                  <a:t>i</a:t>
                </a:r>
                <a:r>
                  <a:rPr lang="en-US" dirty="0">
                    <a:solidFill>
                      <a:schemeClr val="tx1"/>
                    </a:solidFill>
                  </a:rPr>
                  <a:t>  +</a:t>
                </a:r>
                <a:br>
                  <a:rPr lang="en-US" dirty="0">
                    <a:solidFill>
                      <a:schemeClr val="tx1"/>
                    </a:solidFill>
                  </a:rPr>
                </a:br>
                <a:r>
                  <a:rPr lang="en-US" dirty="0">
                    <a:solidFill>
                      <a:schemeClr val="tx1"/>
                    </a:solidFill>
                  </a:rPr>
                  <a:t>	</a:t>
                </a:r>
                <a:r>
                  <a:rPr lang="en-US" dirty="0">
                    <a:solidFill>
                      <a:schemeClr val="tx1"/>
                    </a:solidFill>
                    <a:latin typeface="Symbol" panose="05050102010706020507" pitchFamily="18" charset="2"/>
                  </a:rPr>
                  <a:t>             d</a:t>
                </a:r>
                <a:r>
                  <a:rPr lang="en-US" baseline="-25000" dirty="0">
                    <a:solidFill>
                      <a:schemeClr val="tx1"/>
                    </a:solidFill>
                    <a:latin typeface="Symbol" panose="05050102010706020507" pitchFamily="18" charset="2"/>
                  </a:rPr>
                  <a:t>2</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oMath>
                </a14:m>
                <a:r>
                  <a:rPr lang="en-US" dirty="0">
                    <a:solidFill>
                      <a:schemeClr val="tx1"/>
                    </a:solidFill>
                  </a:rPr>
                  <a:t>*NTR </a:t>
                </a:r>
                <a:r>
                  <a:rPr lang="en-US" dirty="0" err="1">
                    <a:solidFill>
                      <a:schemeClr val="tx1"/>
                    </a:solidFill>
                  </a:rPr>
                  <a:t>Gap</a:t>
                </a:r>
                <a:r>
                  <a:rPr lang="en-US" baseline="-25000" dirty="0" err="1">
                    <a:solidFill>
                      <a:schemeClr val="tx1"/>
                    </a:solidFill>
                  </a:rPr>
                  <a:t>c</a:t>
                </a:r>
                <a:r>
                  <a:rPr lang="en-US" dirty="0">
                    <a:solidFill>
                      <a:schemeClr val="tx1"/>
                    </a:solidFill>
                  </a:rPr>
                  <a:t> +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3</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j</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4</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f</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5</a:t>
                </a:r>
                <a:r>
                  <a:rPr lang="en-US" dirty="0">
                    <a:solidFill>
                      <a:schemeClr val="tx1"/>
                    </a:solidFill>
                    <a:latin typeface="Symbol" panose="05050102010706020507" pitchFamily="18" charset="2"/>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𝑀𝑆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1999</m:t>
                        </m:r>
                      </m:sub>
                    </m:sSub>
                  </m:oMath>
                </a14:m>
                <a:endParaRPr lang="en-US"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r>
                  <a:rPr lang="en-US" dirty="0">
                    <a:solidFill>
                      <a:schemeClr val="bg1">
                        <a:lumMod val="50000"/>
                      </a:schemeClr>
                    </a:solidFill>
                    <a:latin typeface="Symbol" panose="05050102010706020507" pitchFamily="18" charset="2"/>
                  </a:rPr>
                  <a:t>	               </a:t>
                </a:r>
                <a:r>
                  <a:rPr lang="en-US" dirty="0">
                    <a:solidFill>
                      <a:schemeClr val="tx1"/>
                    </a:solidFill>
                    <a:latin typeface="Symbol" panose="05050102010706020507" pitchFamily="18" charset="2"/>
                  </a:rPr>
                  <a:t>a</a:t>
                </a:r>
                <a:r>
                  <a:rPr lang="en-US" baseline="-25000" dirty="0">
                    <a:solidFill>
                      <a:schemeClr val="tx1"/>
                    </a:solidFill>
                  </a:rPr>
                  <a:t>t</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a</a:t>
                </a:r>
                <a:r>
                  <a:rPr lang="en-US" baseline="-25000" dirty="0" err="1">
                    <a:solidFill>
                      <a:schemeClr val="tx1"/>
                    </a:solidFill>
                  </a:rPr>
                  <a:t>j</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e</a:t>
                </a:r>
                <a:r>
                  <a:rPr lang="en-US" baseline="-25000" dirty="0" err="1">
                    <a:solidFill>
                      <a:schemeClr val="tx1"/>
                    </a:solidFill>
                  </a:rPr>
                  <a:t>fijct</a:t>
                </a:r>
                <a:r>
                  <a:rPr lang="en-US" dirty="0">
                    <a:solidFill>
                      <a:schemeClr val="tx1"/>
                    </a:solidFill>
                    <a:latin typeface="Symbol" panose="05050102010706020507" pitchFamily="18" charset="2"/>
                  </a:rPr>
                  <a:t> </a:t>
                </a:r>
                <a:r>
                  <a:rPr lang="en-US" dirty="0">
                    <a:solidFill>
                      <a:schemeClr val="tx1"/>
                    </a:solidFill>
                  </a:rPr>
                  <a:t>	</a:t>
                </a:r>
              </a:p>
              <a:p>
                <a:pPr marL="400050" lvl="1" indent="0" defTabSz="1885950">
                  <a:spcBef>
                    <a:spcPts val="0"/>
                  </a:spcBef>
                  <a:spcAft>
                    <a:spcPts val="0"/>
                  </a:spcAft>
                  <a:buNone/>
                </a:pPr>
                <a:endParaRPr lang="en-US" b="0" i="1" dirty="0">
                  <a:solidFill>
                    <a:schemeClr val="tx1"/>
                  </a:solidFill>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0406" y="1083733"/>
                <a:ext cx="7723187" cy="542660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dirty="0"/>
          </a:p>
          <a:p>
            <a:pPr>
              <a:defRPr/>
            </a:pPr>
            <a:fld id="{FC96386F-C149-48D8-92C5-2CFDBA85534B}" type="slidenum">
              <a:rPr lang="en-GB" smtClean="0"/>
              <a:pPr>
                <a:defRPr/>
              </a:pPr>
              <a:t>37</a:t>
            </a:fld>
            <a:endParaRPr lang="en-GB" dirty="0"/>
          </a:p>
        </p:txBody>
      </p:sp>
      <p:sp>
        <p:nvSpPr>
          <p:cNvPr id="6" name="TextBox 5"/>
          <p:cNvSpPr txBox="1"/>
          <p:nvPr/>
        </p:nvSpPr>
        <p:spPr>
          <a:xfrm>
            <a:off x="6371297" y="2608311"/>
            <a:ext cx="1905726"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county of employment</a:t>
            </a:r>
          </a:p>
        </p:txBody>
      </p:sp>
      <p:sp>
        <p:nvSpPr>
          <p:cNvPr id="8" name="TextBox 7"/>
          <p:cNvSpPr txBox="1"/>
          <p:nvPr/>
        </p:nvSpPr>
        <p:spPr>
          <a:xfrm>
            <a:off x="6373925" y="1991463"/>
            <a:ext cx="2078430"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industry of employment</a:t>
            </a:r>
          </a:p>
        </p:txBody>
      </p:sp>
      <p:sp>
        <p:nvSpPr>
          <p:cNvPr id="10" name="TextBox 9"/>
          <p:cNvSpPr txBox="1"/>
          <p:nvPr/>
        </p:nvSpPr>
        <p:spPr>
          <a:xfrm>
            <a:off x="6371296" y="3198736"/>
            <a:ext cx="2140035"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Initial </a:t>
            </a:r>
            <a:r>
              <a:rPr lang="en-US" sz="1100" b="0" dirty="0">
                <a:solidFill>
                  <a:srgbClr val="0000FF"/>
                </a:solidFill>
                <a:latin typeface="Arial" panose="020B0604020202020204" pitchFamily="34" charset="0"/>
                <a:cs typeface="Arial" panose="020B0604020202020204" pitchFamily="34" charset="0"/>
              </a:rPr>
              <a:t>worker</a:t>
            </a:r>
            <a:r>
              <a:rPr lang="en-US" sz="1100" b="0" u="none" dirty="0">
                <a:solidFill>
                  <a:srgbClr val="0000FF"/>
                </a:solidFill>
                <a:latin typeface="Arial" panose="020B0604020202020204" pitchFamily="34" charset="0"/>
                <a:cs typeface="Arial" panose="020B0604020202020204" pitchFamily="34" charset="0"/>
              </a:rPr>
              <a:t> attributes (gender, race, education, age)</a:t>
            </a:r>
          </a:p>
        </p:txBody>
      </p:sp>
      <p:sp>
        <p:nvSpPr>
          <p:cNvPr id="12" name="TextBox 11"/>
          <p:cNvSpPr txBox="1"/>
          <p:nvPr/>
        </p:nvSpPr>
        <p:spPr>
          <a:xfrm>
            <a:off x="6373983" y="5184945"/>
            <a:ext cx="1761375" cy="261610"/>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Year and worker FE</a:t>
            </a:r>
          </a:p>
        </p:txBody>
      </p:sp>
      <p:sp>
        <p:nvSpPr>
          <p:cNvPr id="14" name="TextBox 13"/>
          <p:cNvSpPr txBox="1"/>
          <p:nvPr/>
        </p:nvSpPr>
        <p:spPr>
          <a:xfrm>
            <a:off x="6373925" y="3690998"/>
            <a:ext cx="2121775" cy="600164"/>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Initial </a:t>
            </a:r>
            <a:r>
              <a:rPr lang="en-US" sz="1100" b="0" dirty="0">
                <a:solidFill>
                  <a:srgbClr val="0000FF"/>
                </a:solidFill>
                <a:latin typeface="Arial" panose="020B0604020202020204" pitchFamily="34" charset="0"/>
                <a:cs typeface="Arial" panose="020B0604020202020204" pitchFamily="34" charset="0"/>
              </a:rPr>
              <a:t>firm</a:t>
            </a:r>
            <a:r>
              <a:rPr lang="en-US" sz="1100" b="0" u="none" dirty="0">
                <a:solidFill>
                  <a:srgbClr val="0000FF"/>
                </a:solidFill>
                <a:latin typeface="Arial" panose="020B0604020202020204" pitchFamily="34" charset="0"/>
                <a:cs typeface="Arial" panose="020B0604020202020204" pitchFamily="34" charset="0"/>
              </a:rPr>
              <a:t> attributes</a:t>
            </a:r>
          </a:p>
          <a:p>
            <a:r>
              <a:rPr lang="en-US" sz="1100" b="0" u="none" dirty="0">
                <a:solidFill>
                  <a:srgbClr val="0000FF"/>
                </a:solidFill>
                <a:latin typeface="Arial" panose="020B0604020202020204" pitchFamily="34" charset="0"/>
                <a:cs typeface="Arial" panose="020B0604020202020204" pitchFamily="34" charset="0"/>
              </a:rPr>
              <a:t>(firm’s size, age and multi-unit status)</a:t>
            </a:r>
          </a:p>
        </p:txBody>
      </p:sp>
      <p:sp>
        <p:nvSpPr>
          <p:cNvPr id="16" name="TextBox 15">
            <a:extLst>
              <a:ext uri="{FF2B5EF4-FFF2-40B4-BE49-F238E27FC236}">
                <a16:creationId xmlns:a16="http://schemas.microsoft.com/office/drawing/2014/main" id="{92C36878-60D7-4835-867B-25D333FFA4E0}"/>
              </a:ext>
            </a:extLst>
          </p:cNvPr>
          <p:cNvSpPr txBox="1"/>
          <p:nvPr/>
        </p:nvSpPr>
        <p:spPr>
          <a:xfrm>
            <a:off x="6394136" y="4484000"/>
            <a:ext cx="1761375"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County c's 1999 manufacturing share</a:t>
            </a:r>
          </a:p>
        </p:txBody>
      </p:sp>
    </p:spTree>
    <p:extLst>
      <p:ext uri="{BB962C8B-B14F-4D97-AF65-F5344CB8AC3E}">
        <p14:creationId xmlns:p14="http://schemas.microsoft.com/office/powerpoint/2010/main" val="66765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Specification (1993-2014)</a:t>
            </a:r>
            <a:br>
              <a:rPr lang="en-US" dirty="0"/>
            </a:br>
            <a:r>
              <a:rPr lang="en-US" sz="1400" i="1" dirty="0">
                <a:solidFill>
                  <a:srgbClr val="00B0F0"/>
                </a:solidFill>
              </a:rPr>
              <a:t>j</a:t>
            </a:r>
            <a:r>
              <a:rPr lang="en-US" sz="1400" dirty="0"/>
              <a:t>=individual; </a:t>
            </a:r>
            <a:r>
              <a:rPr lang="en-US" sz="1400" i="1" dirty="0">
                <a:solidFill>
                  <a:srgbClr val="00B0F0"/>
                </a:solidFill>
              </a:rPr>
              <a:t>f</a:t>
            </a:r>
            <a:r>
              <a:rPr lang="en-US" sz="1400" dirty="0"/>
              <a:t>=firm; </a:t>
            </a:r>
            <a:r>
              <a:rPr lang="en-US" sz="1400" i="1" dirty="0">
                <a:solidFill>
                  <a:srgbClr val="00B0F0"/>
                </a:solidFill>
              </a:rPr>
              <a:t>i</a:t>
            </a:r>
            <a:r>
              <a:rPr lang="en-US" sz="1400" dirty="0"/>
              <a:t>=industry;</a:t>
            </a:r>
            <a:r>
              <a:rPr lang="en-US" sz="1400" i="1" dirty="0">
                <a:solidFill>
                  <a:srgbClr val="00B0F0"/>
                </a:solidFill>
              </a:rPr>
              <a:t> c</a:t>
            </a:r>
            <a:r>
              <a:rPr lang="en-US" sz="1400" dirty="0"/>
              <a:t>=county;</a:t>
            </a:r>
            <a:r>
              <a:rPr lang="en-US" sz="1400" i="1" dirty="0">
                <a:solidFill>
                  <a:srgbClr val="00B0F0"/>
                </a:solidFill>
              </a:rPr>
              <a:t> t</a:t>
            </a:r>
            <a:r>
              <a:rPr lang="en-US" sz="1400" dirty="0"/>
              <a:t>=year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0406" y="1083733"/>
                <a:ext cx="7723187" cy="5426605"/>
              </a:xfrm>
            </p:spPr>
            <p:txBody>
              <a:bodyPr/>
              <a:lstStyle/>
              <a:p>
                <a:pPr marL="400050" lvl="1" indent="0" defTabSz="1885950">
                  <a:lnSpc>
                    <a:spcPct val="200000"/>
                  </a:lnSpc>
                  <a:spcBef>
                    <a:spcPts val="0"/>
                  </a:spcBef>
                  <a:spcAft>
                    <a:spcPts val="0"/>
                  </a:spcAft>
                  <a:buNone/>
                </a:pPr>
                <a:endParaRPr lang="en-US" b="0"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𝐸𝑎𝑟𝑛𝑖𝑛𝑔𝑠</m:t>
                            </m:r>
                          </m:e>
                        </m:acc>
                      </m:e>
                      <m:sub>
                        <m:r>
                          <a:rPr lang="en-US" b="0" i="1" smtClean="0">
                            <a:solidFill>
                              <a:schemeClr val="tx1"/>
                            </a:solidFill>
                            <a:latin typeface="Cambria Math" panose="02040503050406030204" pitchFamily="18" charset="0"/>
                          </a:rPr>
                          <m:t>𝑗𝑖𝑓𝑐𝑡</m:t>
                        </m:r>
                      </m:sub>
                    </m:sSub>
                  </m:oMath>
                </a14:m>
                <a:r>
                  <a:rPr lang="en-US" dirty="0">
                    <a:solidFill>
                      <a:schemeClr val="tx1"/>
                    </a:solidFill>
                  </a:rPr>
                  <a:t>  =       </a:t>
                </a:r>
                <a:r>
                  <a:rPr lang="en-US" dirty="0">
                    <a:solidFill>
                      <a:srgbClr val="FF0000"/>
                    </a:solidFill>
                    <a:latin typeface="Symbol" panose="05050102010706020507" pitchFamily="18" charset="2"/>
                  </a:rPr>
                  <a:t>d</a:t>
                </a:r>
                <a:r>
                  <a:rPr lang="en-US" baseline="-25000" dirty="0">
                    <a:solidFill>
                      <a:srgbClr val="FF0000"/>
                    </a:solidFill>
                    <a:latin typeface="Symbol" panose="05050102010706020507" pitchFamily="18" charset="2"/>
                  </a:rPr>
                  <a:t>1</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𝑃𝑜𝑠</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2001</m:t>
                        </m:r>
                      </m:sub>
                    </m:sSub>
                  </m:oMath>
                </a14:m>
                <a:r>
                  <a:rPr lang="en-US" dirty="0">
                    <a:solidFill>
                      <a:srgbClr val="FF0000"/>
                    </a:solidFill>
                  </a:rPr>
                  <a:t>*NTR </a:t>
                </a:r>
                <a:r>
                  <a:rPr lang="en-US" dirty="0" err="1">
                    <a:solidFill>
                      <a:srgbClr val="FF0000"/>
                    </a:solidFill>
                  </a:rPr>
                  <a:t>Gap</a:t>
                </a:r>
                <a:r>
                  <a:rPr lang="en-US" baseline="-25000" dirty="0" err="1">
                    <a:solidFill>
                      <a:srgbClr val="FF0000"/>
                    </a:solidFill>
                  </a:rPr>
                  <a:t>i</a:t>
                </a:r>
                <a:r>
                  <a:rPr lang="en-US" dirty="0">
                    <a:solidFill>
                      <a:srgbClr val="FF0000"/>
                    </a:solidFill>
                  </a:rPr>
                  <a:t>  </a:t>
                </a:r>
                <a:r>
                  <a:rPr lang="en-US" dirty="0">
                    <a:solidFill>
                      <a:schemeClr val="tx1"/>
                    </a:solidFill>
                  </a:rPr>
                  <a:t>+</a:t>
                </a:r>
                <a:br>
                  <a:rPr lang="en-US" dirty="0">
                    <a:solidFill>
                      <a:schemeClr val="tx1"/>
                    </a:solidFill>
                  </a:rPr>
                </a:br>
                <a:r>
                  <a:rPr lang="en-US" dirty="0">
                    <a:solidFill>
                      <a:schemeClr val="tx1"/>
                    </a:solidFill>
                  </a:rPr>
                  <a:t>	</a:t>
                </a:r>
                <a:r>
                  <a:rPr lang="en-US" dirty="0">
                    <a:solidFill>
                      <a:schemeClr val="tx1"/>
                    </a:solidFill>
                    <a:latin typeface="Symbol" panose="05050102010706020507" pitchFamily="18" charset="2"/>
                  </a:rPr>
                  <a:t>             </a:t>
                </a:r>
                <a:r>
                  <a:rPr lang="en-US" dirty="0">
                    <a:solidFill>
                      <a:srgbClr val="FF0000"/>
                    </a:solidFill>
                    <a:latin typeface="Symbol" panose="05050102010706020507" pitchFamily="18" charset="2"/>
                  </a:rPr>
                  <a:t>d</a:t>
                </a:r>
                <a:r>
                  <a:rPr lang="en-US" baseline="-25000" dirty="0">
                    <a:solidFill>
                      <a:srgbClr val="FF0000"/>
                    </a:solidFill>
                    <a:latin typeface="Symbol" panose="05050102010706020507" pitchFamily="18" charset="2"/>
                  </a:rPr>
                  <a:t>2</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𝑜𝑠</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2001</m:t>
                        </m:r>
                      </m:sub>
                    </m:sSub>
                  </m:oMath>
                </a14:m>
                <a:r>
                  <a:rPr lang="en-US" dirty="0">
                    <a:solidFill>
                      <a:srgbClr val="FF0000"/>
                    </a:solidFill>
                  </a:rPr>
                  <a:t>*NTR </a:t>
                </a:r>
                <a:r>
                  <a:rPr lang="en-US" dirty="0" err="1">
                    <a:solidFill>
                      <a:srgbClr val="FF0000"/>
                    </a:solidFill>
                  </a:rPr>
                  <a:t>Gap</a:t>
                </a:r>
                <a:r>
                  <a:rPr lang="en-US" baseline="-25000" dirty="0" err="1">
                    <a:solidFill>
                      <a:srgbClr val="FF0000"/>
                    </a:solidFill>
                  </a:rPr>
                  <a:t>c</a:t>
                </a:r>
                <a:r>
                  <a:rPr lang="en-US" dirty="0">
                    <a:solidFill>
                      <a:srgbClr val="FF0000"/>
                    </a:solidFill>
                  </a:rPr>
                  <a:t> </a:t>
                </a: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3</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j</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4</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𝑜𝑠</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 </m:t>
                    </m:r>
                  </m:oMath>
                </a14:m>
                <a:r>
                  <a:rPr lang="en-US" dirty="0">
                    <a:solidFill>
                      <a:schemeClr val="tx1"/>
                    </a:solidFill>
                  </a:rPr>
                  <a:t>*X</a:t>
                </a:r>
                <a:r>
                  <a:rPr lang="en-US" baseline="-25000" dirty="0">
                    <a:solidFill>
                      <a:schemeClr val="tx1"/>
                    </a:solidFill>
                  </a:rPr>
                  <a:t>f</a:t>
                </a:r>
                <a:r>
                  <a:rPr lang="en-US" baseline="30000" dirty="0">
                    <a:solidFill>
                      <a:schemeClr val="tx1"/>
                    </a:solidFill>
                  </a:rPr>
                  <a:t>1999</a:t>
                </a:r>
                <a:r>
                  <a:rPr lang="en-US" dirty="0">
                    <a:solidFill>
                      <a:schemeClr val="tx1"/>
                    </a:solidFill>
                  </a:rPr>
                  <a:t> +</a:t>
                </a:r>
                <a:r>
                  <a:rPr lang="en-US" dirty="0">
                    <a:solidFill>
                      <a:schemeClr val="tx1"/>
                    </a:solidFill>
                    <a:latin typeface="Symbol" panose="05050102010706020507" pitchFamily="18" charset="2"/>
                  </a:rPr>
                  <a:t> </a:t>
                </a:r>
                <a:endParaRPr lang="en-US" dirty="0">
                  <a:solidFill>
                    <a:schemeClr val="tx1"/>
                  </a:solidFill>
                </a:endParaRPr>
              </a:p>
              <a:p>
                <a:pPr marL="400050" lvl="1" indent="0" defTabSz="1885950">
                  <a:lnSpc>
                    <a:spcPct val="200000"/>
                  </a:lnSpc>
                  <a:spcBef>
                    <a:spcPts val="0"/>
                  </a:spcBef>
                  <a:spcAft>
                    <a:spcPts val="0"/>
                  </a:spcAft>
                  <a:buNone/>
                </a:pPr>
                <a:r>
                  <a:rPr lang="en-US" dirty="0">
                    <a:solidFill>
                      <a:schemeClr val="tx1"/>
                    </a:solidFill>
                  </a:rPr>
                  <a:t>	            </a:t>
                </a:r>
                <a:r>
                  <a:rPr lang="en-US" dirty="0">
                    <a:solidFill>
                      <a:schemeClr val="tx1"/>
                    </a:solidFill>
                    <a:latin typeface="Symbol" panose="05050102010706020507" pitchFamily="18" charset="2"/>
                  </a:rPr>
                  <a:t>d</a:t>
                </a:r>
                <a:r>
                  <a:rPr lang="en-US" baseline="-25000" dirty="0">
                    <a:solidFill>
                      <a:schemeClr val="tx1"/>
                    </a:solidFill>
                    <a:latin typeface="Symbol" panose="05050102010706020507" pitchFamily="18" charset="2"/>
                  </a:rPr>
                  <a:t>5</a:t>
                </a:r>
                <a:r>
                  <a:rPr lang="en-US" dirty="0">
                    <a:solidFill>
                      <a:schemeClr val="tx1"/>
                    </a:solidFill>
                    <a:latin typeface="Symbol" panose="05050102010706020507" pitchFamily="18" charset="2"/>
                  </a:rPr>
                  <a:t> </a:t>
                </a:r>
                <a14:m>
                  <m:oMath xmlns:m="http://schemas.openxmlformats.org/officeDocument/2006/math">
                    <m:r>
                      <a:rPr lang="en-US" b="0" i="1" smtClean="0">
                        <a:solidFill>
                          <a:schemeClr val="tx1"/>
                        </a:solidFill>
                        <a:latin typeface="Cambria Math" panose="02040503050406030204" pitchFamily="18" charset="0"/>
                      </a:rPr>
                      <m:t>𝑃𝑜𝑠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2001</m:t>
                        </m:r>
                      </m:sub>
                    </m:sSub>
                    <m:r>
                      <a:rPr lang="en-US" i="1">
                        <a:solidFill>
                          <a:schemeClr val="tx1"/>
                        </a:solidFill>
                        <a:latin typeface="Cambria Math" panose="02040503050406030204" pitchFamily="18" charset="0"/>
                      </a:rPr>
                      <m:t>𝑀𝑆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1999</m:t>
                        </m:r>
                      </m:sub>
                    </m:sSub>
                  </m:oMath>
                </a14:m>
                <a:endParaRPr lang="en-US" i="1" dirty="0">
                  <a:solidFill>
                    <a:schemeClr val="tx1"/>
                  </a:solidFill>
                  <a:latin typeface="Cambria Math" panose="02040503050406030204" pitchFamily="18" charset="0"/>
                </a:endParaRPr>
              </a:p>
              <a:p>
                <a:pPr marL="400050" lvl="1" indent="0" defTabSz="1885950">
                  <a:lnSpc>
                    <a:spcPct val="200000"/>
                  </a:lnSpc>
                  <a:spcBef>
                    <a:spcPts val="0"/>
                  </a:spcBef>
                  <a:spcAft>
                    <a:spcPts val="0"/>
                  </a:spcAft>
                  <a:buNone/>
                </a:pPr>
                <a:r>
                  <a:rPr lang="en-US" dirty="0">
                    <a:solidFill>
                      <a:schemeClr val="bg1">
                        <a:lumMod val="50000"/>
                      </a:schemeClr>
                    </a:solidFill>
                    <a:latin typeface="Symbol" panose="05050102010706020507" pitchFamily="18" charset="2"/>
                  </a:rPr>
                  <a:t>	               </a:t>
                </a:r>
                <a:r>
                  <a:rPr lang="en-US" dirty="0">
                    <a:solidFill>
                      <a:schemeClr val="tx1"/>
                    </a:solidFill>
                    <a:latin typeface="Symbol" panose="05050102010706020507" pitchFamily="18" charset="2"/>
                  </a:rPr>
                  <a:t>a</a:t>
                </a:r>
                <a:r>
                  <a:rPr lang="en-US" baseline="-25000" dirty="0">
                    <a:solidFill>
                      <a:schemeClr val="tx1"/>
                    </a:solidFill>
                  </a:rPr>
                  <a:t>t</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a</a:t>
                </a:r>
                <a:r>
                  <a:rPr lang="en-US" baseline="-25000" dirty="0" err="1">
                    <a:solidFill>
                      <a:schemeClr val="tx1"/>
                    </a:solidFill>
                  </a:rPr>
                  <a:t>j</a:t>
                </a:r>
                <a:r>
                  <a:rPr lang="en-US" dirty="0">
                    <a:solidFill>
                      <a:schemeClr val="tx1"/>
                    </a:solidFill>
                    <a:latin typeface="Symbol" panose="05050102010706020507" pitchFamily="18" charset="2"/>
                  </a:rPr>
                  <a:t> </a:t>
                </a:r>
                <a:r>
                  <a:rPr lang="en-US" dirty="0">
                    <a:solidFill>
                      <a:schemeClr val="tx1"/>
                    </a:solidFill>
                  </a:rPr>
                  <a:t>+</a:t>
                </a:r>
                <a:r>
                  <a:rPr lang="en-US" dirty="0">
                    <a:solidFill>
                      <a:schemeClr val="tx1"/>
                    </a:solidFill>
                    <a:latin typeface="Symbol" panose="05050102010706020507" pitchFamily="18" charset="2"/>
                  </a:rPr>
                  <a:t> </a:t>
                </a:r>
                <a:r>
                  <a:rPr lang="en-US" dirty="0" err="1">
                    <a:solidFill>
                      <a:schemeClr val="tx1"/>
                    </a:solidFill>
                    <a:latin typeface="Symbol" panose="05050102010706020507" pitchFamily="18" charset="2"/>
                  </a:rPr>
                  <a:t>e</a:t>
                </a:r>
                <a:r>
                  <a:rPr lang="en-US" baseline="-25000" dirty="0" err="1">
                    <a:solidFill>
                      <a:schemeClr val="tx1"/>
                    </a:solidFill>
                  </a:rPr>
                  <a:t>fijct</a:t>
                </a:r>
                <a:r>
                  <a:rPr lang="en-US" dirty="0">
                    <a:solidFill>
                      <a:schemeClr val="tx1"/>
                    </a:solidFill>
                    <a:latin typeface="Symbol" panose="05050102010706020507" pitchFamily="18" charset="2"/>
                  </a:rPr>
                  <a:t> </a:t>
                </a:r>
                <a:r>
                  <a:rPr lang="en-US" dirty="0">
                    <a:solidFill>
                      <a:schemeClr val="tx1"/>
                    </a:solidFill>
                  </a:rPr>
                  <a:t>	</a:t>
                </a:r>
              </a:p>
              <a:p>
                <a:pPr marL="400050" lvl="1" indent="0" defTabSz="1885950">
                  <a:spcBef>
                    <a:spcPts val="0"/>
                  </a:spcBef>
                  <a:spcAft>
                    <a:spcPts val="0"/>
                  </a:spcAft>
                  <a:buNone/>
                </a:pPr>
                <a:endParaRPr lang="en-US" b="0" i="1" dirty="0">
                  <a:solidFill>
                    <a:schemeClr val="tx1"/>
                  </a:solidFill>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0406" y="1083733"/>
                <a:ext cx="7723187" cy="542660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endParaRPr lang="en-GB" dirty="0"/>
          </a:p>
          <a:p>
            <a:pPr>
              <a:defRPr/>
            </a:pPr>
            <a:fld id="{FC96386F-C149-48D8-92C5-2CFDBA85534B}" type="slidenum">
              <a:rPr lang="en-GB" smtClean="0"/>
              <a:pPr>
                <a:defRPr/>
              </a:pPr>
              <a:t>38</a:t>
            </a:fld>
            <a:endParaRPr lang="en-GB" dirty="0"/>
          </a:p>
        </p:txBody>
      </p:sp>
      <p:sp>
        <p:nvSpPr>
          <p:cNvPr id="6" name="TextBox 5"/>
          <p:cNvSpPr txBox="1"/>
          <p:nvPr/>
        </p:nvSpPr>
        <p:spPr>
          <a:xfrm>
            <a:off x="6371297" y="2608311"/>
            <a:ext cx="1905726"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county of employment</a:t>
            </a:r>
          </a:p>
        </p:txBody>
      </p:sp>
      <p:sp>
        <p:nvSpPr>
          <p:cNvPr id="8" name="TextBox 7"/>
          <p:cNvSpPr txBox="1"/>
          <p:nvPr/>
        </p:nvSpPr>
        <p:spPr>
          <a:xfrm>
            <a:off x="6373925" y="1991463"/>
            <a:ext cx="2078430" cy="430887"/>
          </a:xfrm>
          <a:prstGeom prst="rect">
            <a:avLst/>
          </a:prstGeom>
          <a:noFill/>
        </p:spPr>
        <p:txBody>
          <a:bodyPr wrap="square" rtlCol="0">
            <a:spAutoFit/>
          </a:bodyPr>
          <a:lstStyle/>
          <a:p>
            <a:r>
              <a:rPr lang="en-US" sz="1100" b="0" u="none" dirty="0">
                <a:solidFill>
                  <a:srgbClr val="0000FF"/>
                </a:solidFill>
                <a:latin typeface="Arial" panose="020B0604020202020204" pitchFamily="34" charset="0"/>
                <a:cs typeface="Arial" panose="020B0604020202020204" pitchFamily="34" charset="0"/>
              </a:rPr>
              <a:t>Exposure via initial industry of employment</a:t>
            </a:r>
          </a:p>
        </p:txBody>
      </p:sp>
      <p:sp>
        <p:nvSpPr>
          <p:cNvPr id="10" name="TextBox 9"/>
          <p:cNvSpPr txBox="1"/>
          <p:nvPr/>
        </p:nvSpPr>
        <p:spPr>
          <a:xfrm>
            <a:off x="6371296" y="3198736"/>
            <a:ext cx="2140035" cy="430887"/>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Initial </a:t>
            </a:r>
            <a:r>
              <a:rPr lang="en-US" sz="1100" b="0" dirty="0">
                <a:solidFill>
                  <a:schemeClr val="bg1">
                    <a:lumMod val="50000"/>
                  </a:schemeClr>
                </a:solidFill>
                <a:latin typeface="Arial" panose="020B0604020202020204" pitchFamily="34" charset="0"/>
                <a:cs typeface="Arial" panose="020B0604020202020204" pitchFamily="34" charset="0"/>
              </a:rPr>
              <a:t>worker</a:t>
            </a:r>
            <a:r>
              <a:rPr lang="en-US" sz="1100" b="0" u="none" dirty="0">
                <a:solidFill>
                  <a:schemeClr val="bg1">
                    <a:lumMod val="50000"/>
                  </a:schemeClr>
                </a:solidFill>
                <a:latin typeface="Arial" panose="020B0604020202020204" pitchFamily="34" charset="0"/>
                <a:cs typeface="Arial" panose="020B0604020202020204" pitchFamily="34" charset="0"/>
              </a:rPr>
              <a:t> attributes (gender, race, education, age)</a:t>
            </a:r>
          </a:p>
        </p:txBody>
      </p:sp>
      <p:sp>
        <p:nvSpPr>
          <p:cNvPr id="12" name="TextBox 11"/>
          <p:cNvSpPr txBox="1"/>
          <p:nvPr/>
        </p:nvSpPr>
        <p:spPr>
          <a:xfrm>
            <a:off x="6373983" y="5184945"/>
            <a:ext cx="1761375" cy="261610"/>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Year and worker FE</a:t>
            </a:r>
          </a:p>
        </p:txBody>
      </p:sp>
      <p:sp>
        <p:nvSpPr>
          <p:cNvPr id="14" name="TextBox 13"/>
          <p:cNvSpPr txBox="1"/>
          <p:nvPr/>
        </p:nvSpPr>
        <p:spPr>
          <a:xfrm>
            <a:off x="6373925" y="3690998"/>
            <a:ext cx="2121775" cy="600164"/>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Initial </a:t>
            </a:r>
            <a:r>
              <a:rPr lang="en-US" sz="1100" b="0" dirty="0">
                <a:solidFill>
                  <a:schemeClr val="bg1">
                    <a:lumMod val="50000"/>
                  </a:schemeClr>
                </a:solidFill>
                <a:latin typeface="Arial" panose="020B0604020202020204" pitchFamily="34" charset="0"/>
                <a:cs typeface="Arial" panose="020B0604020202020204" pitchFamily="34" charset="0"/>
              </a:rPr>
              <a:t>firm</a:t>
            </a:r>
            <a:r>
              <a:rPr lang="en-US" sz="1100" b="0" u="none" dirty="0">
                <a:solidFill>
                  <a:schemeClr val="bg1">
                    <a:lumMod val="50000"/>
                  </a:schemeClr>
                </a:solidFill>
                <a:latin typeface="Arial" panose="020B0604020202020204" pitchFamily="34" charset="0"/>
                <a:cs typeface="Arial" panose="020B0604020202020204" pitchFamily="34" charset="0"/>
              </a:rPr>
              <a:t> attributes</a:t>
            </a:r>
          </a:p>
          <a:p>
            <a:r>
              <a:rPr lang="en-US" sz="1100" b="0" u="none" dirty="0">
                <a:solidFill>
                  <a:schemeClr val="bg1">
                    <a:lumMod val="50000"/>
                  </a:schemeClr>
                </a:solidFill>
                <a:latin typeface="Arial" panose="020B0604020202020204" pitchFamily="34" charset="0"/>
                <a:cs typeface="Arial" panose="020B0604020202020204" pitchFamily="34" charset="0"/>
              </a:rPr>
              <a:t>(firm’s size, age and multi-unit status)</a:t>
            </a:r>
          </a:p>
        </p:txBody>
      </p:sp>
      <p:sp>
        <p:nvSpPr>
          <p:cNvPr id="16" name="TextBox 15">
            <a:extLst>
              <a:ext uri="{FF2B5EF4-FFF2-40B4-BE49-F238E27FC236}">
                <a16:creationId xmlns:a16="http://schemas.microsoft.com/office/drawing/2014/main" id="{92C36878-60D7-4835-867B-25D333FFA4E0}"/>
              </a:ext>
            </a:extLst>
          </p:cNvPr>
          <p:cNvSpPr txBox="1"/>
          <p:nvPr/>
        </p:nvSpPr>
        <p:spPr>
          <a:xfrm>
            <a:off x="6394136" y="4484000"/>
            <a:ext cx="1761375" cy="430887"/>
          </a:xfrm>
          <a:prstGeom prst="rect">
            <a:avLst/>
          </a:prstGeom>
          <a:noFill/>
        </p:spPr>
        <p:txBody>
          <a:bodyPr wrap="square" rtlCol="0">
            <a:spAutoFit/>
          </a:bodyPr>
          <a:lstStyle/>
          <a:p>
            <a:r>
              <a:rPr lang="en-US" sz="1100" b="0" u="none" dirty="0">
                <a:solidFill>
                  <a:schemeClr val="bg1">
                    <a:lumMod val="50000"/>
                  </a:schemeClr>
                </a:solidFill>
                <a:latin typeface="Arial" panose="020B0604020202020204" pitchFamily="34" charset="0"/>
                <a:cs typeface="Arial" panose="020B0604020202020204" pitchFamily="34" charset="0"/>
              </a:rPr>
              <a:t>County c's 1999 manufacturing share</a:t>
            </a:r>
          </a:p>
        </p:txBody>
      </p:sp>
    </p:spTree>
    <p:extLst>
      <p:ext uri="{BB962C8B-B14F-4D97-AF65-F5344CB8AC3E}">
        <p14:creationId xmlns:p14="http://schemas.microsoft.com/office/powerpoint/2010/main" val="884717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4465-D2EE-4272-BFE9-6AF6B075C57B}"/>
              </a:ext>
            </a:extLst>
          </p:cNvPr>
          <p:cNvSpPr>
            <a:spLocks noGrp="1"/>
          </p:cNvSpPr>
          <p:nvPr>
            <p:ph type="title"/>
          </p:nvPr>
        </p:nvSpPr>
        <p:spPr/>
        <p:txBody>
          <a:bodyPr/>
          <a:lstStyle/>
          <a:p>
            <a:r>
              <a:rPr lang="en-US" dirty="0"/>
              <a:t>“Direct” Earnings Specification</a:t>
            </a:r>
            <a:br>
              <a:rPr lang="en-US" dirty="0"/>
            </a:br>
            <a:r>
              <a:rPr lang="en-US" sz="1400" dirty="0"/>
              <a:t>1993-2014</a:t>
            </a:r>
            <a:endParaRPr lang="en-US" sz="1400" u="sng" dirty="0"/>
          </a:p>
        </p:txBody>
      </p:sp>
      <p:sp>
        <p:nvSpPr>
          <p:cNvPr id="3" name="Slide Number Placeholder 2">
            <a:extLst>
              <a:ext uri="{FF2B5EF4-FFF2-40B4-BE49-F238E27FC236}">
                <a16:creationId xmlns:a16="http://schemas.microsoft.com/office/drawing/2014/main" id="{270CD9B5-7996-4D48-AD9C-2E3FB3C3DCA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39</a:t>
            </a:fld>
            <a:endParaRPr lang="en-GB" dirty="0"/>
          </a:p>
        </p:txBody>
      </p:sp>
      <p:pic>
        <p:nvPicPr>
          <p:cNvPr id="6" name="Picture 5">
            <a:extLst>
              <a:ext uri="{FF2B5EF4-FFF2-40B4-BE49-F238E27FC236}">
                <a16:creationId xmlns:a16="http://schemas.microsoft.com/office/drawing/2014/main" id="{C25FBDE0-CC92-4A46-B3CD-C0D12A83E699}"/>
              </a:ext>
            </a:extLst>
          </p:cNvPr>
          <p:cNvPicPr>
            <a:picLocks noChangeAspect="1"/>
          </p:cNvPicPr>
          <p:nvPr/>
        </p:nvPicPr>
        <p:blipFill rotWithShape="1">
          <a:blip r:embed="rId3"/>
          <a:srcRect l="23361" t="26580" r="41202" b="21826"/>
          <a:stretch/>
        </p:blipFill>
        <p:spPr>
          <a:xfrm>
            <a:off x="428964" y="1219200"/>
            <a:ext cx="5436127" cy="4754880"/>
          </a:xfrm>
          <a:prstGeom prst="rect">
            <a:avLst/>
          </a:prstGeom>
        </p:spPr>
      </p:pic>
      <p:sp>
        <p:nvSpPr>
          <p:cNvPr id="7" name="TextBox 6">
            <a:extLst>
              <a:ext uri="{FF2B5EF4-FFF2-40B4-BE49-F238E27FC236}">
                <a16:creationId xmlns:a16="http://schemas.microsoft.com/office/drawing/2014/main" id="{5E04DB3F-2150-4545-9C65-8DCF035ED95D}"/>
              </a:ext>
            </a:extLst>
          </p:cNvPr>
          <p:cNvSpPr txBox="1"/>
          <p:nvPr/>
        </p:nvSpPr>
        <p:spPr>
          <a:xfrm>
            <a:off x="6453637" y="2232548"/>
            <a:ext cx="2487163" cy="523220"/>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County exposure significant for both M and NM</a:t>
            </a:r>
          </a:p>
        </p:txBody>
      </p:sp>
      <p:cxnSp>
        <p:nvCxnSpPr>
          <p:cNvPr id="8" name="Straight Arrow Connector 7">
            <a:extLst>
              <a:ext uri="{FF2B5EF4-FFF2-40B4-BE49-F238E27FC236}">
                <a16:creationId xmlns:a16="http://schemas.microsoft.com/office/drawing/2014/main" id="{36C1B218-F333-46B1-8F54-E4AF38AB6DF7}"/>
              </a:ext>
            </a:extLst>
          </p:cNvPr>
          <p:cNvCxnSpPr/>
          <p:nvPr/>
        </p:nvCxnSpPr>
        <p:spPr bwMode="auto">
          <a:xfrm flipH="1">
            <a:off x="5979005" y="2381940"/>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9" name="TextBox 8">
            <a:extLst>
              <a:ext uri="{FF2B5EF4-FFF2-40B4-BE49-F238E27FC236}">
                <a16:creationId xmlns:a16="http://schemas.microsoft.com/office/drawing/2014/main" id="{60E42E52-D922-4BE8-A5D0-7C22421B5894}"/>
              </a:ext>
            </a:extLst>
          </p:cNvPr>
          <p:cNvSpPr txBox="1"/>
          <p:nvPr/>
        </p:nvSpPr>
        <p:spPr>
          <a:xfrm>
            <a:off x="6394749" y="5543303"/>
            <a:ext cx="4690774"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Similar impact for M and NM</a:t>
            </a:r>
          </a:p>
        </p:txBody>
      </p:sp>
      <p:cxnSp>
        <p:nvCxnSpPr>
          <p:cNvPr id="10" name="Straight Arrow Connector 9">
            <a:extLst>
              <a:ext uri="{FF2B5EF4-FFF2-40B4-BE49-F238E27FC236}">
                <a16:creationId xmlns:a16="http://schemas.microsoft.com/office/drawing/2014/main" id="{5606CDBF-81AF-4C42-A9FB-1E1E71C0B048}"/>
              </a:ext>
            </a:extLst>
          </p:cNvPr>
          <p:cNvCxnSpPr/>
          <p:nvPr/>
        </p:nvCxnSpPr>
        <p:spPr bwMode="auto">
          <a:xfrm flipH="1">
            <a:off x="5920116" y="5669426"/>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1" name="TextBox 10">
            <a:extLst>
              <a:ext uri="{FF2B5EF4-FFF2-40B4-BE49-F238E27FC236}">
                <a16:creationId xmlns:a16="http://schemas.microsoft.com/office/drawing/2014/main" id="{A98446AC-0656-4A7A-BF3E-A709639D2209}"/>
              </a:ext>
            </a:extLst>
          </p:cNvPr>
          <p:cNvSpPr txBox="1"/>
          <p:nvPr/>
        </p:nvSpPr>
        <p:spPr>
          <a:xfrm>
            <a:off x="6460987" y="1795830"/>
            <a:ext cx="2821557"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No impact of industry exposure</a:t>
            </a:r>
          </a:p>
        </p:txBody>
      </p:sp>
      <p:cxnSp>
        <p:nvCxnSpPr>
          <p:cNvPr id="12" name="Straight Arrow Connector 11">
            <a:extLst>
              <a:ext uri="{FF2B5EF4-FFF2-40B4-BE49-F238E27FC236}">
                <a16:creationId xmlns:a16="http://schemas.microsoft.com/office/drawing/2014/main" id="{5782D0BE-B164-443B-BC28-D9700CDE6F17}"/>
              </a:ext>
            </a:extLst>
          </p:cNvPr>
          <p:cNvCxnSpPr/>
          <p:nvPr/>
        </p:nvCxnSpPr>
        <p:spPr bwMode="auto">
          <a:xfrm flipH="1">
            <a:off x="5986355" y="1926396"/>
            <a:ext cx="435428" cy="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8145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bg2"/>
                                      </p:to>
                                    </p:animClr>
                                  </p:sub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4206-203E-4096-9089-2C2139336675}"/>
              </a:ext>
            </a:extLst>
          </p:cNvPr>
          <p:cNvSpPr>
            <a:spLocks noGrp="1"/>
          </p:cNvSpPr>
          <p:nvPr>
            <p:ph type="title"/>
          </p:nvPr>
        </p:nvSpPr>
        <p:spPr/>
        <p:txBody>
          <a:bodyPr/>
          <a:lstStyle/>
          <a:p>
            <a:r>
              <a:rPr lang="en-US" dirty="0"/>
              <a:t>Key Findings/Contributions</a:t>
            </a:r>
          </a:p>
        </p:txBody>
      </p:sp>
      <p:sp>
        <p:nvSpPr>
          <p:cNvPr id="3" name="Content Placeholder 2">
            <a:extLst>
              <a:ext uri="{FF2B5EF4-FFF2-40B4-BE49-F238E27FC236}">
                <a16:creationId xmlns:a16="http://schemas.microsoft.com/office/drawing/2014/main" id="{F1A94531-2165-40A4-867F-DF4FB6859B8F}"/>
              </a:ext>
            </a:extLst>
          </p:cNvPr>
          <p:cNvSpPr>
            <a:spLocks noGrp="1"/>
          </p:cNvSpPr>
          <p:nvPr>
            <p:ph idx="1"/>
          </p:nvPr>
        </p:nvSpPr>
        <p:spPr/>
        <p:txBody>
          <a:bodyPr/>
          <a:lstStyle/>
          <a:p>
            <a:r>
              <a:rPr lang="en-US" dirty="0"/>
              <a:t>Exposed M workers exhibit substantial losses in relative earnings</a:t>
            </a:r>
          </a:p>
          <a:p>
            <a:endParaRPr lang="en-US" dirty="0"/>
          </a:p>
          <a:p>
            <a:r>
              <a:rPr lang="en-US" dirty="0"/>
              <a:t>County exposure matters more than industry exposure</a:t>
            </a:r>
          </a:p>
          <a:p>
            <a:endParaRPr lang="en-US" dirty="0"/>
          </a:p>
          <a:p>
            <a:r>
              <a:rPr lang="en-US" dirty="0"/>
              <a:t>Upstream exposure mitigates own and downstream exposure</a:t>
            </a:r>
          </a:p>
          <a:p>
            <a:pPr marL="0" indent="0">
              <a:buNone/>
            </a:pPr>
            <a:endParaRPr lang="en-US" dirty="0"/>
          </a:p>
          <a:p>
            <a:r>
              <a:rPr lang="en-US" dirty="0"/>
              <a:t>For NM workers, gains from upstream exposure can offset losses from own and downstream exposure</a:t>
            </a:r>
          </a:p>
        </p:txBody>
      </p:sp>
      <p:sp>
        <p:nvSpPr>
          <p:cNvPr id="4" name="Slide Number Placeholder 3">
            <a:extLst>
              <a:ext uri="{FF2B5EF4-FFF2-40B4-BE49-F238E27FC236}">
                <a16:creationId xmlns:a16="http://schemas.microsoft.com/office/drawing/2014/main" id="{4276EF0C-D88C-4FAC-A195-434FE93B16F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a:t>
            </a:fld>
            <a:endParaRPr lang="en-GB" dirty="0"/>
          </a:p>
        </p:txBody>
      </p:sp>
    </p:spTree>
    <p:extLst>
      <p:ext uri="{BB962C8B-B14F-4D97-AF65-F5344CB8AC3E}">
        <p14:creationId xmlns:p14="http://schemas.microsoft.com/office/powerpoint/2010/main" val="42053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4465-D2EE-4272-BFE9-6AF6B075C57B}"/>
              </a:ext>
            </a:extLst>
          </p:cNvPr>
          <p:cNvSpPr>
            <a:spLocks noGrp="1"/>
          </p:cNvSpPr>
          <p:nvPr>
            <p:ph type="title"/>
          </p:nvPr>
        </p:nvSpPr>
        <p:spPr/>
        <p:txBody>
          <a:bodyPr/>
          <a:lstStyle/>
          <a:p>
            <a:r>
              <a:rPr lang="en-US" dirty="0"/>
              <a:t>“Direct” Earnings Specification</a:t>
            </a:r>
            <a:br>
              <a:rPr lang="en-US" dirty="0"/>
            </a:br>
            <a:r>
              <a:rPr lang="en-US" sz="1400" dirty="0"/>
              <a:t>1993-2014</a:t>
            </a:r>
            <a:endParaRPr lang="en-US" sz="1400" u="sng" dirty="0"/>
          </a:p>
        </p:txBody>
      </p:sp>
      <p:sp>
        <p:nvSpPr>
          <p:cNvPr id="3" name="Slide Number Placeholder 2">
            <a:extLst>
              <a:ext uri="{FF2B5EF4-FFF2-40B4-BE49-F238E27FC236}">
                <a16:creationId xmlns:a16="http://schemas.microsoft.com/office/drawing/2014/main" id="{270CD9B5-7996-4D48-AD9C-2E3FB3C3DCA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40</a:t>
            </a:fld>
            <a:endParaRPr lang="en-GB" dirty="0"/>
          </a:p>
        </p:txBody>
      </p:sp>
      <p:pic>
        <p:nvPicPr>
          <p:cNvPr id="6" name="Picture 5">
            <a:extLst>
              <a:ext uri="{FF2B5EF4-FFF2-40B4-BE49-F238E27FC236}">
                <a16:creationId xmlns:a16="http://schemas.microsoft.com/office/drawing/2014/main" id="{C25FBDE0-CC92-4A46-B3CD-C0D12A83E699}"/>
              </a:ext>
            </a:extLst>
          </p:cNvPr>
          <p:cNvPicPr>
            <a:picLocks noChangeAspect="1"/>
          </p:cNvPicPr>
          <p:nvPr/>
        </p:nvPicPr>
        <p:blipFill rotWithShape="1">
          <a:blip r:embed="rId3"/>
          <a:srcRect l="23361" t="26580" r="22623" b="21826"/>
          <a:stretch/>
        </p:blipFill>
        <p:spPr>
          <a:xfrm>
            <a:off x="428964" y="1219200"/>
            <a:ext cx="8286072" cy="4754880"/>
          </a:xfrm>
          <a:prstGeom prst="rect">
            <a:avLst/>
          </a:prstGeom>
        </p:spPr>
      </p:pic>
      <p:sp>
        <p:nvSpPr>
          <p:cNvPr id="15" name="Rectangle 14">
            <a:extLst>
              <a:ext uri="{FF2B5EF4-FFF2-40B4-BE49-F238E27FC236}">
                <a16:creationId xmlns:a16="http://schemas.microsoft.com/office/drawing/2014/main" id="{5354B577-5981-40E9-A547-025CF0B7368D}"/>
              </a:ext>
            </a:extLst>
          </p:cNvPr>
          <p:cNvSpPr/>
          <p:nvPr/>
        </p:nvSpPr>
        <p:spPr bwMode="auto">
          <a:xfrm>
            <a:off x="3285851" y="5429250"/>
            <a:ext cx="1190900" cy="544830"/>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975D7D75-2525-4F07-B979-47FBFCCDD913}"/>
              </a:ext>
            </a:extLst>
          </p:cNvPr>
          <p:cNvSpPr/>
          <p:nvPr/>
        </p:nvSpPr>
        <p:spPr bwMode="auto">
          <a:xfrm>
            <a:off x="6000443" y="5429250"/>
            <a:ext cx="1190900" cy="544830"/>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Rectangle 18">
            <a:extLst>
              <a:ext uri="{FF2B5EF4-FFF2-40B4-BE49-F238E27FC236}">
                <a16:creationId xmlns:a16="http://schemas.microsoft.com/office/drawing/2014/main" id="{5B6EC06F-F75C-4B3F-869A-D6912CEFA7AF}"/>
              </a:ext>
            </a:extLst>
          </p:cNvPr>
          <p:cNvSpPr/>
          <p:nvPr/>
        </p:nvSpPr>
        <p:spPr bwMode="auto">
          <a:xfrm>
            <a:off x="4667251" y="5429250"/>
            <a:ext cx="1190900" cy="5448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0" name="Rectangle 19">
            <a:extLst>
              <a:ext uri="{FF2B5EF4-FFF2-40B4-BE49-F238E27FC236}">
                <a16:creationId xmlns:a16="http://schemas.microsoft.com/office/drawing/2014/main" id="{2E8B9472-196B-4FBC-9616-1A49B439ABBF}"/>
              </a:ext>
            </a:extLst>
          </p:cNvPr>
          <p:cNvSpPr/>
          <p:nvPr/>
        </p:nvSpPr>
        <p:spPr bwMode="auto">
          <a:xfrm>
            <a:off x="7381843" y="5429250"/>
            <a:ext cx="1190900" cy="5448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TextBox 20">
            <a:extLst>
              <a:ext uri="{FF2B5EF4-FFF2-40B4-BE49-F238E27FC236}">
                <a16:creationId xmlns:a16="http://schemas.microsoft.com/office/drawing/2014/main" id="{4810C46B-64AC-4D13-8C4A-884A11BC8788}"/>
              </a:ext>
            </a:extLst>
          </p:cNvPr>
          <p:cNvSpPr txBox="1"/>
          <p:nvPr/>
        </p:nvSpPr>
        <p:spPr>
          <a:xfrm>
            <a:off x="4667527" y="6060142"/>
            <a:ext cx="3401503" cy="523220"/>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M: High tenure do worse</a:t>
            </a:r>
          </a:p>
          <a:p>
            <a:r>
              <a:rPr lang="en-US" sz="1400" b="0" u="none" dirty="0">
                <a:solidFill>
                  <a:schemeClr val="accent6"/>
                </a:solidFill>
                <a:latin typeface="Arial" pitchFamily="34" charset="0"/>
                <a:cs typeface="Arial" pitchFamily="34" charset="0"/>
              </a:rPr>
              <a:t>NM: Low tenure do substantially worse</a:t>
            </a:r>
          </a:p>
        </p:txBody>
      </p:sp>
    </p:spTree>
    <p:extLst>
      <p:ext uri="{BB962C8B-B14F-4D97-AF65-F5344CB8AC3E}">
        <p14:creationId xmlns:p14="http://schemas.microsoft.com/office/powerpoint/2010/main" val="171762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subTnLst>
                                    <p:animClr clrSpc="rgb" dir="cw">
                                      <p:cBhvr override="childStyle">
                                        <p:cTn dur="1" fill="hold" display="0" masterRel="nextClick" afterEffect="1"/>
                                        <p:tgtEl>
                                          <p:spTgt spid="21"/>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8298-BE46-442C-8826-EDD2080AF001}"/>
              </a:ext>
            </a:extLst>
          </p:cNvPr>
          <p:cNvSpPr>
            <a:spLocks noGrp="1"/>
          </p:cNvSpPr>
          <p:nvPr>
            <p:ph type="title"/>
          </p:nvPr>
        </p:nvSpPr>
        <p:spPr/>
        <p:txBody>
          <a:bodyPr/>
          <a:lstStyle/>
          <a:p>
            <a:r>
              <a:rPr lang="en-US" dirty="0"/>
              <a:t>“Direct” Earnings Specification</a:t>
            </a:r>
            <a:br>
              <a:rPr lang="en-US" dirty="0"/>
            </a:br>
            <a:r>
              <a:rPr lang="en-US" sz="1400" u="sng" dirty="0">
                <a:solidFill>
                  <a:schemeClr val="accent6"/>
                </a:solidFill>
              </a:rPr>
              <a:t>County</a:t>
            </a:r>
            <a:r>
              <a:rPr lang="en-US" sz="1400" dirty="0">
                <a:solidFill>
                  <a:schemeClr val="accent6"/>
                </a:solidFill>
              </a:rPr>
              <a:t> Exposure DID Coefficient</a:t>
            </a:r>
            <a:endParaRPr lang="en-US" dirty="0">
              <a:solidFill>
                <a:schemeClr val="accent6"/>
              </a:solidFill>
            </a:endParaRPr>
          </a:p>
        </p:txBody>
      </p:sp>
      <p:sp>
        <p:nvSpPr>
          <p:cNvPr id="4" name="Slide Number Placeholder 3">
            <a:extLst>
              <a:ext uri="{FF2B5EF4-FFF2-40B4-BE49-F238E27FC236}">
                <a16:creationId xmlns:a16="http://schemas.microsoft.com/office/drawing/2014/main" id="{6EA5C737-B9AD-413B-B096-EFE0B7C0C454}"/>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41</a:t>
            </a:fld>
            <a:endParaRPr lang="en-GB" dirty="0"/>
          </a:p>
        </p:txBody>
      </p:sp>
      <p:pic>
        <p:nvPicPr>
          <p:cNvPr id="7" name="Picture 6">
            <a:extLst>
              <a:ext uri="{FF2B5EF4-FFF2-40B4-BE49-F238E27FC236}">
                <a16:creationId xmlns:a16="http://schemas.microsoft.com/office/drawing/2014/main" id="{7AD7D714-762B-4A01-8BE1-8DAB39705C92}"/>
              </a:ext>
            </a:extLst>
          </p:cNvPr>
          <p:cNvPicPr>
            <a:picLocks noChangeAspect="1"/>
          </p:cNvPicPr>
          <p:nvPr/>
        </p:nvPicPr>
        <p:blipFill>
          <a:blip r:embed="rId2"/>
          <a:stretch>
            <a:fillRect/>
          </a:stretch>
        </p:blipFill>
        <p:spPr>
          <a:xfrm>
            <a:off x="-36512" y="2140075"/>
            <a:ext cx="4463622" cy="2967913"/>
          </a:xfrm>
          <a:prstGeom prst="rect">
            <a:avLst/>
          </a:prstGeom>
        </p:spPr>
      </p:pic>
      <p:pic>
        <p:nvPicPr>
          <p:cNvPr id="10" name="Picture 9">
            <a:extLst>
              <a:ext uri="{FF2B5EF4-FFF2-40B4-BE49-F238E27FC236}">
                <a16:creationId xmlns:a16="http://schemas.microsoft.com/office/drawing/2014/main" id="{68FFC7BB-9FA7-4777-B394-6403B10457D8}"/>
              </a:ext>
            </a:extLst>
          </p:cNvPr>
          <p:cNvPicPr>
            <a:picLocks noChangeAspect="1"/>
          </p:cNvPicPr>
          <p:nvPr/>
        </p:nvPicPr>
        <p:blipFill>
          <a:blip r:embed="rId3"/>
          <a:stretch>
            <a:fillRect/>
          </a:stretch>
        </p:blipFill>
        <p:spPr>
          <a:xfrm>
            <a:off x="4631403" y="2140075"/>
            <a:ext cx="4453860" cy="2961422"/>
          </a:xfrm>
          <a:prstGeom prst="rect">
            <a:avLst/>
          </a:prstGeom>
        </p:spPr>
      </p:pic>
      <p:cxnSp>
        <p:nvCxnSpPr>
          <p:cNvPr id="5" name="Straight Connector 4">
            <a:extLst>
              <a:ext uri="{FF2B5EF4-FFF2-40B4-BE49-F238E27FC236}">
                <a16:creationId xmlns:a16="http://schemas.microsoft.com/office/drawing/2014/main" id="{79DCD1EB-0455-40B9-BF85-07EADEFCD5D5}"/>
              </a:ext>
            </a:extLst>
          </p:cNvPr>
          <p:cNvCxnSpPr>
            <a:cxnSpLocks/>
          </p:cNvCxnSpPr>
          <p:nvPr/>
        </p:nvCxnSpPr>
        <p:spPr bwMode="auto">
          <a:xfrm>
            <a:off x="360106" y="2813529"/>
            <a:ext cx="3965404" cy="0"/>
          </a:xfrm>
          <a:prstGeom prst="line">
            <a:avLst/>
          </a:prstGeom>
          <a:solidFill>
            <a:schemeClr val="accent1"/>
          </a:solidFill>
          <a:ln w="9525" cap="flat" cmpd="sng" algn="ctr">
            <a:solidFill>
              <a:schemeClr val="bg1">
                <a:lumMod val="65000"/>
              </a:schemeClr>
            </a:solidFill>
            <a:prstDash val="lgDash"/>
            <a:round/>
            <a:headEnd type="none" w="med" len="med"/>
            <a:tailEnd type="none" w="med" len="med"/>
          </a:ln>
          <a:effectLst/>
        </p:spPr>
      </p:cxnSp>
      <p:cxnSp>
        <p:nvCxnSpPr>
          <p:cNvPr id="9" name="Straight Connector 8">
            <a:extLst>
              <a:ext uri="{FF2B5EF4-FFF2-40B4-BE49-F238E27FC236}">
                <a16:creationId xmlns:a16="http://schemas.microsoft.com/office/drawing/2014/main" id="{F6B90904-1552-4239-A67B-73797083753E}"/>
              </a:ext>
            </a:extLst>
          </p:cNvPr>
          <p:cNvCxnSpPr>
            <a:cxnSpLocks/>
          </p:cNvCxnSpPr>
          <p:nvPr/>
        </p:nvCxnSpPr>
        <p:spPr bwMode="auto">
          <a:xfrm>
            <a:off x="5028850" y="2813529"/>
            <a:ext cx="3940221" cy="0"/>
          </a:xfrm>
          <a:prstGeom prst="line">
            <a:avLst/>
          </a:prstGeom>
          <a:solidFill>
            <a:schemeClr val="accent1"/>
          </a:solidFill>
          <a:ln w="9525" cap="flat" cmpd="sng" algn="ctr">
            <a:solidFill>
              <a:schemeClr val="bg1">
                <a:lumMod val="65000"/>
              </a:schemeClr>
            </a:solidFill>
            <a:prstDash val="lgDash"/>
            <a:round/>
            <a:headEnd type="none" w="med" len="med"/>
            <a:tailEnd type="none" w="med" len="med"/>
          </a:ln>
          <a:effectLst/>
        </p:spPr>
      </p:cxnSp>
    </p:spTree>
    <p:extLst>
      <p:ext uri="{BB962C8B-B14F-4D97-AF65-F5344CB8AC3E}">
        <p14:creationId xmlns:p14="http://schemas.microsoft.com/office/powerpoint/2010/main" val="2028950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t>
            </a:r>
          </a:p>
          <a:p>
            <a:endParaRPr lang="en-US" dirty="0"/>
          </a:p>
          <a:p>
            <a:r>
              <a:rPr lang="en-US" dirty="0">
                <a:solidFill>
                  <a:schemeClr val="bg1">
                    <a:lumMod val="65000"/>
                  </a:schemeClr>
                </a:solidFill>
              </a:rPr>
              <a:t>Data</a:t>
            </a:r>
          </a:p>
          <a:p>
            <a:endParaRPr lang="en-US" dirty="0">
              <a:solidFill>
                <a:schemeClr val="bg1">
                  <a:lumMod val="65000"/>
                </a:schemeClr>
              </a:solidFill>
            </a:endParaRPr>
          </a:p>
          <a:p>
            <a:r>
              <a:rPr lang="en-US" dirty="0">
                <a:solidFill>
                  <a:schemeClr val="bg1">
                    <a:lumMod val="65000"/>
                  </a:schemeClr>
                </a:solidFill>
              </a:rPr>
              <a:t>Reallocation after PNTR</a:t>
            </a:r>
          </a:p>
          <a:p>
            <a:endParaRPr lang="en-US" dirty="0">
              <a:solidFill>
                <a:schemeClr val="bg1">
                  <a:lumMod val="65000"/>
                </a:schemeClr>
              </a:solidFill>
            </a:endParaRPr>
          </a:p>
          <a:p>
            <a:r>
              <a:rPr lang="en-US" dirty="0">
                <a:solidFill>
                  <a:schemeClr val="bg1">
                    <a:lumMod val="65000"/>
                  </a:schemeClr>
                </a:solidFill>
              </a:rPr>
              <a:t>PNTR and earnings: direct specification</a:t>
            </a:r>
          </a:p>
          <a:p>
            <a:endParaRPr lang="en-US" dirty="0">
              <a:solidFill>
                <a:schemeClr val="accent6"/>
              </a:solidFill>
            </a:endParaRPr>
          </a:p>
          <a:p>
            <a:r>
              <a:rPr lang="en-US" dirty="0">
                <a:solidFill>
                  <a:schemeClr val="accent6"/>
                </a:solidFill>
              </a:rPr>
              <a:t>PNTR and earnings: IO specification</a:t>
            </a:r>
          </a:p>
          <a:p>
            <a:endParaRPr lang="en-US" dirty="0">
              <a:solidFill>
                <a:schemeClr val="bg1">
                  <a:lumMod val="65000"/>
                </a:schemeClr>
              </a:solidFill>
            </a:endParaRPr>
          </a:p>
          <a:p>
            <a:r>
              <a:rPr lang="en-US" dirty="0">
                <a:solidFill>
                  <a:schemeClr val="bg1">
                    <a:lumMod val="65000"/>
                  </a:schemeClr>
                </a:solidFill>
              </a:rPr>
              <a:t>Conclusion</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dirty="0"/>
          </a:p>
        </p:txBody>
      </p:sp>
      <p:sp>
        <p:nvSpPr>
          <p:cNvPr id="4" name="Slide Number Placeholder 3"/>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42</a:t>
            </a:fld>
            <a:endParaRPr lang="en-GB" dirty="0"/>
          </a:p>
        </p:txBody>
      </p:sp>
    </p:spTree>
    <p:extLst>
      <p:ext uri="{BB962C8B-B14F-4D97-AF65-F5344CB8AC3E}">
        <p14:creationId xmlns:p14="http://schemas.microsoft.com/office/powerpoint/2010/main" val="4175549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7627-524B-475B-AEED-5BB6DC7BA488}"/>
              </a:ext>
            </a:extLst>
          </p:cNvPr>
          <p:cNvSpPr>
            <a:spLocks noGrp="1"/>
          </p:cNvSpPr>
          <p:nvPr>
            <p:ph type="title"/>
          </p:nvPr>
        </p:nvSpPr>
        <p:spPr/>
        <p:txBody>
          <a:bodyPr/>
          <a:lstStyle/>
          <a:p>
            <a:r>
              <a:rPr lang="en-US" dirty="0"/>
              <a:t>IO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00292-EA03-4F87-AA09-C925B7565E00}"/>
                  </a:ext>
                </a:extLst>
              </p:cNvPr>
              <p:cNvSpPr>
                <a:spLocks noGrp="1"/>
              </p:cNvSpPr>
              <p:nvPr>
                <p:ph idx="1"/>
              </p:nvPr>
            </p:nvSpPr>
            <p:spPr/>
            <p:txBody>
              <a:bodyPr/>
              <a:lstStyle/>
              <a:p>
                <a:r>
                  <a:rPr lang="en-US" dirty="0"/>
                  <a:t>Allow for exposure along the supply chain</a:t>
                </a:r>
              </a:p>
              <a:p>
                <a:endParaRPr lang="en-US" dirty="0"/>
              </a:p>
              <a:p>
                <a:r>
                  <a:rPr lang="en-US" dirty="0"/>
                  <a:t>E.g., upstream exposure</a:t>
                </a:r>
              </a:p>
              <a:p>
                <a:endParaRPr lang="en-US" dirty="0"/>
              </a:p>
              <a:p>
                <a:pPr lvl="1"/>
                <a:r>
                  <a:rPr lang="en-US" dirty="0"/>
                  <a:t>Industry: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r>
                                  <a:rPr lang="en-US" b="0" i="1" smtClean="0">
                                    <a:latin typeface="Cambria Math" panose="02040503050406030204" pitchFamily="18" charset="0"/>
                                  </a:rPr>
                                  <m:t>𝑘</m:t>
                                </m:r>
                              </m:sub>
                            </m:sSub>
                          </m:e>
                          <m:sup>
                            <m:r>
                              <a:rPr lang="en-US" i="1">
                                <a:latin typeface="Cambria Math" panose="02040503050406030204" pitchFamily="18" charset="0"/>
                              </a:rPr>
                              <m:t>𝑢𝑝</m:t>
                            </m:r>
                          </m:sup>
                        </m:sSup>
                      </m:e>
                    </m:nary>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oMath>
                </a14:m>
                <a:endParaRPr lang="en-US" i="1" dirty="0">
                  <a:latin typeface="Cambria Math" panose="02040503050406030204" pitchFamily="18" charset="0"/>
                </a:endParaRPr>
              </a:p>
              <a:p>
                <a:pPr lvl="1"/>
                <a:endParaRPr lang="en-US" dirty="0"/>
              </a:p>
              <a:p>
                <a:pPr lvl="1"/>
                <a:r>
                  <a:rPr lang="en-US" dirty="0"/>
                  <a:t>County:	 	</a:t>
                </a:r>
                <a14:m>
                  <m:oMath xmlns:m="http://schemas.openxmlformats.org/officeDocument/2006/math">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b="0" i="1" smtClean="0">
                                <a:latin typeface="Cambria Math" panose="02040503050406030204" pitchFamily="18" charset="0"/>
                              </a:rPr>
                              <m:t>𝑐</m:t>
                            </m:r>
                          </m:sub>
                        </m:sSub>
                      </m:e>
                      <m:sup>
                        <m:r>
                          <a:rPr lang="en-US" i="1">
                            <a:latin typeface="Cambria Math" panose="02040503050406030204" pitchFamily="18" charset="0"/>
                          </a:rPr>
                          <m:t>𝑢𝑝</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r>
                                      <a:rPr lang="en-US" i="1">
                                        <a:latin typeface="Cambria Math" panose="02040503050406030204" pitchFamily="18" charset="0"/>
                                      </a:rPr>
                                      <m:t>𝑐</m:t>
                                    </m:r>
                                  </m:sub>
                                </m:sSub>
                              </m:e>
                              <m:sup>
                                <m:r>
                                  <a:rPr lang="en-US" b="0" i="1" smtClean="0">
                                    <a:latin typeface="Cambria Math" panose="02040503050406030204" pitchFamily="18" charset="0"/>
                                  </a:rPr>
                                  <m:t>1990</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e>
                              <m:sup>
                                <m:r>
                                  <a:rPr lang="en-US" i="1">
                                    <a:latin typeface="Cambria Math" panose="02040503050406030204" pitchFamily="18" charset="0"/>
                                  </a:rPr>
                                  <m:t>1990</m:t>
                                </m:r>
                              </m:sup>
                            </m:sSup>
                          </m:den>
                        </m:f>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𝐺𝑎𝑝</m:t>
                            </m:r>
                          </m:e>
                          <m:sub>
                            <m:r>
                              <a:rPr lang="en-US" i="1">
                                <a:latin typeface="Cambria Math" panose="02040503050406030204" pitchFamily="18" charset="0"/>
                              </a:rPr>
                              <m:t>𝑖</m:t>
                            </m:r>
                          </m:sub>
                        </m:sSub>
                      </m:e>
                      <m:sup>
                        <m:r>
                          <a:rPr lang="en-US" i="1">
                            <a:latin typeface="Cambria Math" panose="02040503050406030204" pitchFamily="18" charset="0"/>
                          </a:rPr>
                          <m:t>𝑢𝑝</m:t>
                        </m:r>
                      </m:sup>
                    </m:sSup>
                  </m:oMath>
                </a14:m>
                <a:endParaRPr lang="en-US" dirty="0"/>
              </a:p>
              <a:p>
                <a:pPr marL="0" indent="0" algn="ctr">
                  <a:buNone/>
                </a:pPr>
                <a:endParaRPr lang="en-US" b="1" dirty="0"/>
              </a:p>
              <a:p>
                <a:r>
                  <a:rPr lang="en-US" dirty="0"/>
                  <a:t>Analogous expressions for downstream</a:t>
                </a:r>
              </a:p>
              <a:p>
                <a:endParaRPr lang="en-US" u="sng" dirty="0"/>
              </a:p>
            </p:txBody>
          </p:sp>
        </mc:Choice>
        <mc:Fallback xmlns="">
          <p:sp>
            <p:nvSpPr>
              <p:cNvPr id="3" name="Content Placeholder 2">
                <a:extLst>
                  <a:ext uri="{FF2B5EF4-FFF2-40B4-BE49-F238E27FC236}">
                    <a16:creationId xmlns:a16="http://schemas.microsoft.com/office/drawing/2014/main" id="{55800292-EA03-4F87-AA09-C925B7565E00}"/>
                  </a:ext>
                </a:extLst>
              </p:cNvPr>
              <p:cNvSpPr>
                <a:spLocks noGrp="1" noRot="1" noChangeAspect="1" noMove="1" noResize="1" noEditPoints="1" noAdjustHandles="1" noChangeArrowheads="1" noChangeShapeType="1" noTextEdit="1"/>
              </p:cNvSpPr>
              <p:nvPr>
                <p:ph idx="1"/>
              </p:nvPr>
            </p:nvSpPr>
            <p:spPr>
              <a:blipFill>
                <a:blip r:embed="rId2"/>
                <a:stretch>
                  <a:fillRect l="-650" t="-5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40A320-3445-4B2F-9DB3-7F9867EC8D13}"/>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43</a:t>
            </a:fld>
            <a:endParaRPr lang="en-GB" dirty="0"/>
          </a:p>
        </p:txBody>
      </p:sp>
      <p:sp>
        <p:nvSpPr>
          <p:cNvPr id="7" name="TextBox 6">
            <a:extLst>
              <a:ext uri="{FF2B5EF4-FFF2-40B4-BE49-F238E27FC236}">
                <a16:creationId xmlns:a16="http://schemas.microsoft.com/office/drawing/2014/main" id="{97804447-79BC-437D-9039-25561B7878DC}"/>
              </a:ext>
            </a:extLst>
          </p:cNvPr>
          <p:cNvSpPr txBox="1"/>
          <p:nvPr/>
        </p:nvSpPr>
        <p:spPr>
          <a:xfrm>
            <a:off x="6426292" y="2464161"/>
            <a:ext cx="2078430" cy="600164"/>
          </a:xfrm>
          <a:prstGeom prst="rect">
            <a:avLst/>
          </a:prstGeom>
          <a:noFill/>
        </p:spPr>
        <p:txBody>
          <a:bodyPr wrap="square" rtlCol="0">
            <a:spAutoFit/>
          </a:bodyPr>
          <a:lstStyle/>
          <a:p>
            <a:r>
              <a:rPr lang="en-US" sz="1100" b="0" u="none" dirty="0">
                <a:solidFill>
                  <a:srgbClr val="00B0F0"/>
                </a:solidFill>
                <a:latin typeface="Arial" panose="020B0604020202020204" pitchFamily="34" charset="0"/>
                <a:cs typeface="Arial" panose="020B0604020202020204" pitchFamily="34" charset="0"/>
              </a:rPr>
              <a:t>IO-coefficient (w) weighted average of all industries k that industry I buys from</a:t>
            </a:r>
          </a:p>
        </p:txBody>
      </p:sp>
      <p:sp>
        <p:nvSpPr>
          <p:cNvPr id="8" name="TextBox 7">
            <a:extLst>
              <a:ext uri="{FF2B5EF4-FFF2-40B4-BE49-F238E27FC236}">
                <a16:creationId xmlns:a16="http://schemas.microsoft.com/office/drawing/2014/main" id="{47068F10-4F37-4D80-9E17-E072A9B8DB0F}"/>
              </a:ext>
            </a:extLst>
          </p:cNvPr>
          <p:cNvSpPr txBox="1"/>
          <p:nvPr/>
        </p:nvSpPr>
        <p:spPr>
          <a:xfrm>
            <a:off x="6429110" y="3271004"/>
            <a:ext cx="2078430" cy="600164"/>
          </a:xfrm>
          <a:prstGeom prst="rect">
            <a:avLst/>
          </a:prstGeom>
          <a:noFill/>
        </p:spPr>
        <p:txBody>
          <a:bodyPr wrap="square" rtlCol="0">
            <a:spAutoFit/>
          </a:bodyPr>
          <a:lstStyle/>
          <a:p>
            <a:r>
              <a:rPr lang="en-US" sz="1100" b="0" u="none" dirty="0">
                <a:solidFill>
                  <a:srgbClr val="00B0F0"/>
                </a:solidFill>
                <a:latin typeface="Arial" panose="020B0604020202020204" pitchFamily="34" charset="0"/>
                <a:cs typeface="Arial" panose="020B0604020202020204" pitchFamily="34" charset="0"/>
              </a:rPr>
              <a:t>Labor-weighted average upstream gap of all industries county c produces</a:t>
            </a:r>
          </a:p>
        </p:txBody>
      </p:sp>
    </p:spTree>
    <p:extLst>
      <p:ext uri="{BB962C8B-B14F-4D97-AF65-F5344CB8AC3E}">
        <p14:creationId xmlns:p14="http://schemas.microsoft.com/office/powerpoint/2010/main" val="249530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460E-3730-4522-A61C-BD7388F86EAB}"/>
              </a:ext>
            </a:extLst>
          </p:cNvPr>
          <p:cNvSpPr>
            <a:spLocks noGrp="1"/>
          </p:cNvSpPr>
          <p:nvPr>
            <p:ph type="title"/>
          </p:nvPr>
        </p:nvSpPr>
        <p:spPr/>
        <p:txBody>
          <a:bodyPr/>
          <a:lstStyle/>
          <a:p>
            <a:r>
              <a:rPr lang="en-US" dirty="0"/>
              <a:t>Up- and Downstream Industry Exposure</a:t>
            </a:r>
            <a:br>
              <a:rPr lang="en-US" dirty="0"/>
            </a:br>
            <a:r>
              <a:rPr lang="en-US" sz="1400" dirty="0"/>
              <a:t>Manufacturing Highlighted, Medians Noted with Dashed Lines</a:t>
            </a:r>
            <a:endParaRPr lang="en-US" dirty="0"/>
          </a:p>
        </p:txBody>
      </p:sp>
      <p:sp>
        <p:nvSpPr>
          <p:cNvPr id="3" name="Slide Number Placeholder 2">
            <a:extLst>
              <a:ext uri="{FF2B5EF4-FFF2-40B4-BE49-F238E27FC236}">
                <a16:creationId xmlns:a16="http://schemas.microsoft.com/office/drawing/2014/main" id="{3D79ECD3-6961-4D69-BF81-5392B3645E8A}"/>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44</a:t>
            </a:fld>
            <a:endParaRPr lang="en-GB" dirty="0"/>
          </a:p>
        </p:txBody>
      </p:sp>
      <p:pic>
        <p:nvPicPr>
          <p:cNvPr id="7" name="Picture 6">
            <a:extLst>
              <a:ext uri="{FF2B5EF4-FFF2-40B4-BE49-F238E27FC236}">
                <a16:creationId xmlns:a16="http://schemas.microsoft.com/office/drawing/2014/main" id="{107AC4A8-9581-4CA6-A8E0-D02DA7801A18}"/>
              </a:ext>
            </a:extLst>
          </p:cNvPr>
          <p:cNvPicPr>
            <a:picLocks noChangeAspect="1"/>
          </p:cNvPicPr>
          <p:nvPr/>
        </p:nvPicPr>
        <p:blipFill>
          <a:blip r:embed="rId2"/>
          <a:stretch>
            <a:fillRect/>
          </a:stretch>
        </p:blipFill>
        <p:spPr>
          <a:xfrm>
            <a:off x="1866122" y="1350209"/>
            <a:ext cx="5411755" cy="5398254"/>
          </a:xfrm>
          <a:prstGeom prst="rect">
            <a:avLst/>
          </a:prstGeom>
        </p:spPr>
      </p:pic>
      <p:sp>
        <p:nvSpPr>
          <p:cNvPr id="8" name="TextBox 7">
            <a:extLst>
              <a:ext uri="{FF2B5EF4-FFF2-40B4-BE49-F238E27FC236}">
                <a16:creationId xmlns:a16="http://schemas.microsoft.com/office/drawing/2014/main" id="{66594949-E3D3-49B4-8938-8472499BCC92}"/>
              </a:ext>
            </a:extLst>
          </p:cNvPr>
          <p:cNvSpPr txBox="1"/>
          <p:nvPr/>
        </p:nvSpPr>
        <p:spPr>
          <a:xfrm>
            <a:off x="1003040" y="2299996"/>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Hospitals</a:t>
            </a:r>
          </a:p>
        </p:txBody>
      </p:sp>
      <p:cxnSp>
        <p:nvCxnSpPr>
          <p:cNvPr id="10" name="Straight Arrow Connector 9">
            <a:extLst>
              <a:ext uri="{FF2B5EF4-FFF2-40B4-BE49-F238E27FC236}">
                <a16:creationId xmlns:a16="http://schemas.microsoft.com/office/drawing/2014/main" id="{5A425686-FF8A-48B6-8518-F7AF497958FC}"/>
              </a:ext>
            </a:extLst>
          </p:cNvPr>
          <p:cNvCxnSpPr/>
          <p:nvPr/>
        </p:nvCxnSpPr>
        <p:spPr bwMode="auto">
          <a:xfrm>
            <a:off x="1866122" y="2584580"/>
            <a:ext cx="923731" cy="132494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TextBox 10">
            <a:extLst>
              <a:ext uri="{FF2B5EF4-FFF2-40B4-BE49-F238E27FC236}">
                <a16:creationId xmlns:a16="http://schemas.microsoft.com/office/drawing/2014/main" id="{39D1412B-15D2-428C-800D-71D874CF7AC3}"/>
              </a:ext>
            </a:extLst>
          </p:cNvPr>
          <p:cNvSpPr txBox="1"/>
          <p:nvPr/>
        </p:nvSpPr>
        <p:spPr>
          <a:xfrm>
            <a:off x="5750766" y="4066592"/>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R&amp;D</a:t>
            </a:r>
          </a:p>
        </p:txBody>
      </p:sp>
      <p:cxnSp>
        <p:nvCxnSpPr>
          <p:cNvPr id="12" name="Straight Arrow Connector 11">
            <a:extLst>
              <a:ext uri="{FF2B5EF4-FFF2-40B4-BE49-F238E27FC236}">
                <a16:creationId xmlns:a16="http://schemas.microsoft.com/office/drawing/2014/main" id="{2BE462EE-779D-4FF1-B0BB-E3B32590D2FA}"/>
              </a:ext>
            </a:extLst>
          </p:cNvPr>
          <p:cNvCxnSpPr>
            <a:cxnSpLocks/>
          </p:cNvCxnSpPr>
          <p:nvPr/>
        </p:nvCxnSpPr>
        <p:spPr bwMode="auto">
          <a:xfrm flipH="1" flipV="1">
            <a:off x="4931229" y="3909527"/>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F0875983-E87E-42C3-BF5A-F409C5783580}"/>
              </a:ext>
            </a:extLst>
          </p:cNvPr>
          <p:cNvSpPr txBox="1"/>
          <p:nvPr/>
        </p:nvSpPr>
        <p:spPr>
          <a:xfrm>
            <a:off x="6856524" y="2815261"/>
            <a:ext cx="1469572" cy="307777"/>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Textiles</a:t>
            </a:r>
          </a:p>
        </p:txBody>
      </p:sp>
      <p:cxnSp>
        <p:nvCxnSpPr>
          <p:cNvPr id="14" name="Straight Arrow Connector 13">
            <a:extLst>
              <a:ext uri="{FF2B5EF4-FFF2-40B4-BE49-F238E27FC236}">
                <a16:creationId xmlns:a16="http://schemas.microsoft.com/office/drawing/2014/main" id="{CA1D52F5-EF6E-4465-AC81-9644A2CAFA62}"/>
              </a:ext>
            </a:extLst>
          </p:cNvPr>
          <p:cNvCxnSpPr>
            <a:cxnSpLocks/>
          </p:cNvCxnSpPr>
          <p:nvPr/>
        </p:nvCxnSpPr>
        <p:spPr bwMode="auto">
          <a:xfrm flipH="1">
            <a:off x="6955223" y="3037397"/>
            <a:ext cx="276628" cy="9763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2645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2AB4-806D-42C3-8985-D5A60158B98C}"/>
              </a:ext>
            </a:extLst>
          </p:cNvPr>
          <p:cNvSpPr>
            <a:spLocks noGrp="1"/>
          </p:cNvSpPr>
          <p:nvPr>
            <p:ph type="title"/>
          </p:nvPr>
        </p:nvSpPr>
        <p:spPr/>
        <p:txBody>
          <a:bodyPr/>
          <a:lstStyle/>
          <a:p>
            <a:r>
              <a:rPr lang="en-US" dirty="0"/>
              <a:t>Up- and Downstream </a:t>
            </a:r>
            <a:r>
              <a:rPr lang="en-US" dirty="0">
                <a:solidFill>
                  <a:srgbClr val="00B0F0"/>
                </a:solidFill>
              </a:rPr>
              <a:t>County</a:t>
            </a:r>
            <a:r>
              <a:rPr lang="en-US" dirty="0"/>
              <a:t> Exposure</a:t>
            </a:r>
            <a:br>
              <a:rPr lang="en-US" dirty="0"/>
            </a:br>
            <a:r>
              <a:rPr lang="en-US" sz="1400" dirty="0"/>
              <a:t>Medians Noted with Dashed Lines</a:t>
            </a:r>
            <a:endParaRPr lang="en-US" dirty="0"/>
          </a:p>
        </p:txBody>
      </p:sp>
      <p:sp>
        <p:nvSpPr>
          <p:cNvPr id="3" name="Slide Number Placeholder 2">
            <a:extLst>
              <a:ext uri="{FF2B5EF4-FFF2-40B4-BE49-F238E27FC236}">
                <a16:creationId xmlns:a16="http://schemas.microsoft.com/office/drawing/2014/main" id="{42E2066B-CAE5-410B-9F1C-32136B695370}"/>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45</a:t>
            </a:fld>
            <a:endParaRPr lang="en-GB" dirty="0"/>
          </a:p>
        </p:txBody>
      </p:sp>
      <p:pic>
        <p:nvPicPr>
          <p:cNvPr id="4" name="Picture 3">
            <a:extLst>
              <a:ext uri="{FF2B5EF4-FFF2-40B4-BE49-F238E27FC236}">
                <a16:creationId xmlns:a16="http://schemas.microsoft.com/office/drawing/2014/main" id="{3A6BC622-BA03-41E7-9EDB-F07282CB8A31}"/>
              </a:ext>
            </a:extLst>
          </p:cNvPr>
          <p:cNvPicPr>
            <a:picLocks noChangeAspect="1"/>
          </p:cNvPicPr>
          <p:nvPr/>
        </p:nvPicPr>
        <p:blipFill rotWithShape="1">
          <a:blip r:embed="rId2"/>
          <a:srcRect l="50000" t="23785" r="20409" b="31571"/>
          <a:stretch/>
        </p:blipFill>
        <p:spPr>
          <a:xfrm>
            <a:off x="1490495" y="1459069"/>
            <a:ext cx="5824705" cy="5279269"/>
          </a:xfrm>
          <a:prstGeom prst="rect">
            <a:avLst/>
          </a:prstGeom>
        </p:spPr>
      </p:pic>
      <p:sp>
        <p:nvSpPr>
          <p:cNvPr id="5" name="TextBox 4">
            <a:extLst>
              <a:ext uri="{FF2B5EF4-FFF2-40B4-BE49-F238E27FC236}">
                <a16:creationId xmlns:a16="http://schemas.microsoft.com/office/drawing/2014/main" id="{DF11CB1E-17F2-4551-9480-A12E78B188F3}"/>
              </a:ext>
            </a:extLst>
          </p:cNvPr>
          <p:cNvSpPr txBox="1"/>
          <p:nvPr/>
        </p:nvSpPr>
        <p:spPr>
          <a:xfrm>
            <a:off x="0" y="1231624"/>
            <a:ext cx="3890866" cy="738664"/>
          </a:xfrm>
          <a:prstGeom prst="rect">
            <a:avLst/>
          </a:prstGeom>
          <a:solidFill>
            <a:schemeClr val="bg1"/>
          </a:solidFill>
        </p:spPr>
        <p:txBody>
          <a:bodyPr wrap="square" rtlCol="0">
            <a:spAutoFit/>
          </a:bodyPr>
          <a:lstStyle/>
          <a:p>
            <a:r>
              <a:rPr lang="en-US" sz="1400" b="0" u="none" dirty="0">
                <a:solidFill>
                  <a:srgbClr val="FF0000"/>
                </a:solidFill>
                <a:latin typeface="Arial" pitchFamily="34" charset="0"/>
                <a:cs typeface="Arial" pitchFamily="34" charset="0"/>
              </a:rPr>
              <a:t>Napa</a:t>
            </a:r>
          </a:p>
          <a:p>
            <a:pPr defTabSz="176213"/>
            <a:r>
              <a:rPr lang="en-US" sz="1400" b="0" u="none" dirty="0">
                <a:solidFill>
                  <a:srgbClr val="FF0000"/>
                </a:solidFill>
                <a:latin typeface="Arial" pitchFamily="34" charset="0"/>
                <a:cs typeface="Arial" pitchFamily="34" charset="0"/>
              </a:rPr>
              <a:t>	High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UP</a:t>
            </a:r>
            <a:r>
              <a:rPr lang="en-US" sz="1400" b="0" u="none" dirty="0">
                <a:solidFill>
                  <a:srgbClr val="FF0000"/>
                </a:solidFill>
                <a:latin typeface="Arial" pitchFamily="34" charset="0"/>
                <a:cs typeface="Arial" pitchFamily="34" charset="0"/>
              </a:rPr>
              <a:t> (Health, Hotels, Retail, Wine) </a:t>
            </a:r>
          </a:p>
          <a:p>
            <a:pPr defTabSz="176213"/>
            <a:r>
              <a:rPr lang="en-US" sz="1400" b="0" u="none" dirty="0">
                <a:solidFill>
                  <a:srgbClr val="FF0000"/>
                </a:solidFill>
                <a:latin typeface="Arial" pitchFamily="34" charset="0"/>
                <a:cs typeface="Arial" pitchFamily="34" charset="0"/>
              </a:rPr>
              <a:t>	Low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DN</a:t>
            </a:r>
            <a:r>
              <a:rPr lang="en-US" sz="1400" b="0" u="none" dirty="0">
                <a:solidFill>
                  <a:srgbClr val="FF0000"/>
                </a:solidFill>
                <a:latin typeface="Arial" pitchFamily="34" charset="0"/>
                <a:cs typeface="Arial" pitchFamily="34" charset="0"/>
              </a:rPr>
              <a:t> (mostly consumers)</a:t>
            </a:r>
          </a:p>
        </p:txBody>
      </p:sp>
      <p:cxnSp>
        <p:nvCxnSpPr>
          <p:cNvPr id="6" name="Straight Arrow Connector 5">
            <a:extLst>
              <a:ext uri="{FF2B5EF4-FFF2-40B4-BE49-F238E27FC236}">
                <a16:creationId xmlns:a16="http://schemas.microsoft.com/office/drawing/2014/main" id="{3DE66E21-1520-4617-A58D-3D76632D5B37}"/>
              </a:ext>
            </a:extLst>
          </p:cNvPr>
          <p:cNvCxnSpPr>
            <a:cxnSpLocks/>
          </p:cNvCxnSpPr>
          <p:nvPr/>
        </p:nvCxnSpPr>
        <p:spPr bwMode="auto">
          <a:xfrm>
            <a:off x="1744824" y="2057400"/>
            <a:ext cx="1912776" cy="195318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8" name="TextBox 7">
            <a:extLst>
              <a:ext uri="{FF2B5EF4-FFF2-40B4-BE49-F238E27FC236}">
                <a16:creationId xmlns:a16="http://schemas.microsoft.com/office/drawing/2014/main" id="{E375C6B0-CB44-43F5-BA91-5DCA280D6EFA}"/>
              </a:ext>
            </a:extLst>
          </p:cNvPr>
          <p:cNvSpPr txBox="1"/>
          <p:nvPr/>
        </p:nvSpPr>
        <p:spPr>
          <a:xfrm>
            <a:off x="5801879" y="4727330"/>
            <a:ext cx="3960753" cy="738664"/>
          </a:xfrm>
          <a:prstGeom prst="rect">
            <a:avLst/>
          </a:prstGeom>
          <a:noFill/>
        </p:spPr>
        <p:txBody>
          <a:bodyPr wrap="square" rtlCol="0">
            <a:spAutoFit/>
          </a:bodyPr>
          <a:lstStyle/>
          <a:p>
            <a:r>
              <a:rPr lang="en-US" sz="1400" b="0" u="none" dirty="0">
                <a:solidFill>
                  <a:srgbClr val="FF0000"/>
                </a:solidFill>
                <a:latin typeface="Arial" pitchFamily="34" charset="0"/>
                <a:cs typeface="Arial" pitchFamily="34" charset="0"/>
              </a:rPr>
              <a:t>San Mateo</a:t>
            </a:r>
          </a:p>
          <a:p>
            <a:pPr defTabSz="176213"/>
            <a:r>
              <a:rPr lang="en-US" sz="1400" b="0" u="none" dirty="0">
                <a:solidFill>
                  <a:srgbClr val="FF0000"/>
                </a:solidFill>
                <a:latin typeface="Arial" pitchFamily="34" charset="0"/>
                <a:cs typeface="Arial" pitchFamily="34" charset="0"/>
              </a:rPr>
              <a:t>	Low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UP</a:t>
            </a:r>
            <a:r>
              <a:rPr lang="en-US" sz="1400" b="0" u="none" dirty="0">
                <a:solidFill>
                  <a:srgbClr val="FF0000"/>
                </a:solidFill>
                <a:latin typeface="Arial" pitchFamily="34" charset="0"/>
                <a:cs typeface="Arial" pitchFamily="34" charset="0"/>
              </a:rPr>
              <a:t> (Software, Chem, Comp) </a:t>
            </a:r>
          </a:p>
          <a:p>
            <a:pPr defTabSz="176213"/>
            <a:r>
              <a:rPr lang="en-US" sz="1400" b="0" u="none" dirty="0">
                <a:solidFill>
                  <a:srgbClr val="FF0000"/>
                </a:solidFill>
                <a:latin typeface="Arial" pitchFamily="34" charset="0"/>
                <a:cs typeface="Arial" pitchFamily="34" charset="0"/>
              </a:rPr>
              <a:t>	High </a:t>
            </a:r>
            <a:r>
              <a:rPr lang="en-US" sz="1400" b="0" u="none" dirty="0" err="1">
                <a:solidFill>
                  <a:srgbClr val="FF0000"/>
                </a:solidFill>
                <a:latin typeface="Arial" pitchFamily="34" charset="0"/>
                <a:cs typeface="Arial" pitchFamily="34" charset="0"/>
              </a:rPr>
              <a:t>Gap</a:t>
            </a:r>
            <a:r>
              <a:rPr lang="en-US" sz="1400" b="0" u="none" baseline="30000" dirty="0" err="1">
                <a:solidFill>
                  <a:srgbClr val="FF0000"/>
                </a:solidFill>
                <a:latin typeface="Arial" pitchFamily="34" charset="0"/>
                <a:cs typeface="Arial" pitchFamily="34" charset="0"/>
              </a:rPr>
              <a:t>DN</a:t>
            </a:r>
            <a:r>
              <a:rPr lang="en-US" sz="1400" b="0" u="none" dirty="0">
                <a:solidFill>
                  <a:srgbClr val="FF0000"/>
                </a:solidFill>
                <a:latin typeface="Arial" pitchFamily="34" charset="0"/>
                <a:cs typeface="Arial" pitchFamily="34" charset="0"/>
              </a:rPr>
              <a:t> (Electronics)</a:t>
            </a:r>
          </a:p>
        </p:txBody>
      </p:sp>
      <p:cxnSp>
        <p:nvCxnSpPr>
          <p:cNvPr id="9" name="Straight Arrow Connector 8">
            <a:extLst>
              <a:ext uri="{FF2B5EF4-FFF2-40B4-BE49-F238E27FC236}">
                <a16:creationId xmlns:a16="http://schemas.microsoft.com/office/drawing/2014/main" id="{C6875347-DB1E-421D-8936-679EF62B64F5}"/>
              </a:ext>
            </a:extLst>
          </p:cNvPr>
          <p:cNvCxnSpPr>
            <a:cxnSpLocks/>
          </p:cNvCxnSpPr>
          <p:nvPr/>
        </p:nvCxnSpPr>
        <p:spPr bwMode="auto">
          <a:xfrm flipH="1" flipV="1">
            <a:off x="4518920" y="4609323"/>
            <a:ext cx="1282959" cy="25659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647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295D-243E-E2AF-A2BC-0B51BCCE54C0}"/>
              </a:ext>
            </a:extLst>
          </p:cNvPr>
          <p:cNvSpPr>
            <a:spLocks noGrp="1"/>
          </p:cNvSpPr>
          <p:nvPr>
            <p:ph type="title"/>
          </p:nvPr>
        </p:nvSpPr>
        <p:spPr/>
        <p:txBody>
          <a:bodyPr/>
          <a:lstStyle/>
          <a:p>
            <a:r>
              <a:rPr lang="en-US" dirty="0">
                <a:solidFill>
                  <a:schemeClr val="accent6"/>
                </a:solidFill>
              </a:rPr>
              <a:t>“IO” Specification</a:t>
            </a:r>
            <a:br>
              <a:rPr lang="en-US" dirty="0">
                <a:solidFill>
                  <a:schemeClr val="accent6"/>
                </a:solidFill>
              </a:rPr>
            </a:br>
            <a:r>
              <a:rPr lang="en-US" sz="1400" dirty="0"/>
              <a:t>1993-2014</a:t>
            </a:r>
            <a:endParaRPr lang="en-US" dirty="0">
              <a:solidFill>
                <a:schemeClr val="accent6"/>
              </a:solidFill>
            </a:endParaRPr>
          </a:p>
        </p:txBody>
      </p:sp>
      <p:sp>
        <p:nvSpPr>
          <p:cNvPr id="3" name="Slide Number Placeholder 2">
            <a:extLst>
              <a:ext uri="{FF2B5EF4-FFF2-40B4-BE49-F238E27FC236}">
                <a16:creationId xmlns:a16="http://schemas.microsoft.com/office/drawing/2014/main" id="{B198CE1B-BFBA-488A-CAD3-7782E580A94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46</a:t>
            </a:fld>
            <a:endParaRPr lang="en-GB" dirty="0"/>
          </a:p>
        </p:txBody>
      </p:sp>
      <p:pic>
        <p:nvPicPr>
          <p:cNvPr id="5" name="Picture 4">
            <a:extLst>
              <a:ext uri="{FF2B5EF4-FFF2-40B4-BE49-F238E27FC236}">
                <a16:creationId xmlns:a16="http://schemas.microsoft.com/office/drawing/2014/main" id="{1E7B159F-E0CE-7B1E-6BFA-31FDFF481AA1}"/>
              </a:ext>
            </a:extLst>
          </p:cNvPr>
          <p:cNvPicPr>
            <a:picLocks noChangeAspect="1"/>
          </p:cNvPicPr>
          <p:nvPr/>
        </p:nvPicPr>
        <p:blipFill rotWithShape="1">
          <a:blip r:embed="rId2"/>
          <a:srcRect l="17105" t="45970" r="18686" b="18849"/>
          <a:stretch/>
        </p:blipFill>
        <p:spPr>
          <a:xfrm>
            <a:off x="1169727" y="889001"/>
            <a:ext cx="6728346" cy="5859462"/>
          </a:xfrm>
          <a:prstGeom prst="rect">
            <a:avLst/>
          </a:prstGeom>
        </p:spPr>
      </p:pic>
      <p:sp>
        <p:nvSpPr>
          <p:cNvPr id="4" name="Rectangle 3">
            <a:extLst>
              <a:ext uri="{FF2B5EF4-FFF2-40B4-BE49-F238E27FC236}">
                <a16:creationId xmlns:a16="http://schemas.microsoft.com/office/drawing/2014/main" id="{71138A99-E558-C46C-E7A3-DE358DF85168}"/>
              </a:ext>
            </a:extLst>
          </p:cNvPr>
          <p:cNvSpPr/>
          <p:nvPr/>
        </p:nvSpPr>
        <p:spPr bwMode="auto">
          <a:xfrm>
            <a:off x="5722706" y="889001"/>
            <a:ext cx="2417442" cy="6138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0" name="Rectangle 9">
            <a:extLst>
              <a:ext uri="{FF2B5EF4-FFF2-40B4-BE49-F238E27FC236}">
                <a16:creationId xmlns:a16="http://schemas.microsoft.com/office/drawing/2014/main" id="{711C28C0-0A73-6E09-B106-6B440E0CE1B9}"/>
              </a:ext>
            </a:extLst>
          </p:cNvPr>
          <p:cNvSpPr/>
          <p:nvPr/>
        </p:nvSpPr>
        <p:spPr bwMode="auto">
          <a:xfrm>
            <a:off x="3704153"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Rectangle 10">
            <a:extLst>
              <a:ext uri="{FF2B5EF4-FFF2-40B4-BE49-F238E27FC236}">
                <a16:creationId xmlns:a16="http://schemas.microsoft.com/office/drawing/2014/main" id="{CA4A26CB-9FAE-8848-BE63-85A58E90BE18}"/>
              </a:ext>
            </a:extLst>
          </p:cNvPr>
          <p:cNvSpPr/>
          <p:nvPr/>
        </p:nvSpPr>
        <p:spPr bwMode="auto">
          <a:xfrm>
            <a:off x="3704153"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2E55030F-E06C-A94B-7B1A-9C30648F95F3}"/>
              </a:ext>
            </a:extLst>
          </p:cNvPr>
          <p:cNvSpPr/>
          <p:nvPr/>
        </p:nvSpPr>
        <p:spPr bwMode="auto">
          <a:xfrm>
            <a:off x="3704153"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C6D8D204-4DA9-3200-1EE2-5049A50AD46A}"/>
              </a:ext>
            </a:extLst>
          </p:cNvPr>
          <p:cNvSpPr/>
          <p:nvPr/>
        </p:nvSpPr>
        <p:spPr bwMode="auto">
          <a:xfrm>
            <a:off x="4682667"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310C6044-54FB-9998-6756-D38D7F6A3499}"/>
              </a:ext>
            </a:extLst>
          </p:cNvPr>
          <p:cNvSpPr/>
          <p:nvPr/>
        </p:nvSpPr>
        <p:spPr bwMode="auto">
          <a:xfrm>
            <a:off x="4682667"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F97B67E9-5FF8-112C-177C-1A76556FADA7}"/>
              </a:ext>
            </a:extLst>
          </p:cNvPr>
          <p:cNvSpPr/>
          <p:nvPr/>
        </p:nvSpPr>
        <p:spPr bwMode="auto">
          <a:xfrm>
            <a:off x="4682667"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F65B0F4A-654F-45C7-BB1A-95EBEEE466B8}"/>
              </a:ext>
            </a:extLst>
          </p:cNvPr>
          <p:cNvSpPr txBox="1"/>
          <p:nvPr/>
        </p:nvSpPr>
        <p:spPr>
          <a:xfrm>
            <a:off x="6411851" y="2596989"/>
            <a:ext cx="2241612" cy="1384995"/>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County signs as expected</a:t>
            </a:r>
          </a:p>
          <a:p>
            <a:endParaRPr lang="en-US" sz="1400" b="0" u="none" dirty="0">
              <a:solidFill>
                <a:schemeClr val="accent6"/>
              </a:solidFill>
              <a:latin typeface="Arial" pitchFamily="34" charset="0"/>
              <a:cs typeface="Arial" pitchFamily="34" charset="0"/>
            </a:endParaRPr>
          </a:p>
          <a:p>
            <a:r>
              <a:rPr lang="en-US" sz="1400" b="0" u="none" dirty="0">
                <a:solidFill>
                  <a:schemeClr val="accent6"/>
                </a:solidFill>
                <a:latin typeface="Arial" pitchFamily="34" charset="0"/>
                <a:cs typeface="Arial" pitchFamily="34" charset="0"/>
              </a:rPr>
              <a:t>Large, positive impact of upstream exposure is particularly important for NM workers</a:t>
            </a:r>
          </a:p>
        </p:txBody>
      </p:sp>
      <p:sp>
        <p:nvSpPr>
          <p:cNvPr id="13" name="TextBox 12">
            <a:extLst>
              <a:ext uri="{FF2B5EF4-FFF2-40B4-BE49-F238E27FC236}">
                <a16:creationId xmlns:a16="http://schemas.microsoft.com/office/drawing/2014/main" id="{D3531AC2-A35B-4F7C-AD15-79012CBCE250}"/>
              </a:ext>
            </a:extLst>
          </p:cNvPr>
          <p:cNvSpPr txBox="1"/>
          <p:nvPr/>
        </p:nvSpPr>
        <p:spPr>
          <a:xfrm>
            <a:off x="6411851" y="1778144"/>
            <a:ext cx="2821557" cy="307777"/>
          </a:xfrm>
          <a:prstGeom prst="rect">
            <a:avLst/>
          </a:prstGeom>
          <a:noFill/>
        </p:spPr>
        <p:txBody>
          <a:bodyPr wrap="square" rtlCol="0">
            <a:spAutoFit/>
          </a:bodyPr>
          <a:lstStyle/>
          <a:p>
            <a:r>
              <a:rPr lang="en-US" sz="1400" b="0" u="none" dirty="0">
                <a:solidFill>
                  <a:schemeClr val="accent6"/>
                </a:solidFill>
                <a:latin typeface="Arial" pitchFamily="34" charset="0"/>
                <a:cs typeface="Arial" pitchFamily="34" charset="0"/>
              </a:rPr>
              <a:t>No impact of industry exposure</a:t>
            </a:r>
          </a:p>
        </p:txBody>
      </p:sp>
    </p:spTree>
    <p:extLst>
      <p:ext uri="{BB962C8B-B14F-4D97-AF65-F5344CB8AC3E}">
        <p14:creationId xmlns:p14="http://schemas.microsoft.com/office/powerpoint/2010/main" val="547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295D-243E-E2AF-A2BC-0B51BCCE54C0}"/>
              </a:ext>
            </a:extLst>
          </p:cNvPr>
          <p:cNvSpPr>
            <a:spLocks noGrp="1"/>
          </p:cNvSpPr>
          <p:nvPr>
            <p:ph type="title"/>
          </p:nvPr>
        </p:nvSpPr>
        <p:spPr/>
        <p:txBody>
          <a:bodyPr/>
          <a:lstStyle/>
          <a:p>
            <a:r>
              <a:rPr lang="en-US" dirty="0">
                <a:solidFill>
                  <a:schemeClr val="accent6"/>
                </a:solidFill>
              </a:rPr>
              <a:t>“IO” Specification</a:t>
            </a:r>
            <a:br>
              <a:rPr lang="en-US" dirty="0">
                <a:solidFill>
                  <a:schemeClr val="accent6"/>
                </a:solidFill>
              </a:rPr>
            </a:br>
            <a:r>
              <a:rPr lang="en-US" sz="1400" dirty="0"/>
              <a:t>1993-2014</a:t>
            </a:r>
            <a:endParaRPr lang="en-US" dirty="0">
              <a:solidFill>
                <a:srgbClr val="00B0F0"/>
              </a:solidFill>
            </a:endParaRPr>
          </a:p>
        </p:txBody>
      </p:sp>
      <p:sp>
        <p:nvSpPr>
          <p:cNvPr id="3" name="Slide Number Placeholder 2">
            <a:extLst>
              <a:ext uri="{FF2B5EF4-FFF2-40B4-BE49-F238E27FC236}">
                <a16:creationId xmlns:a16="http://schemas.microsoft.com/office/drawing/2014/main" id="{B198CE1B-BFBA-488A-CAD3-7782E580A94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47</a:t>
            </a:fld>
            <a:endParaRPr lang="en-GB" dirty="0"/>
          </a:p>
        </p:txBody>
      </p:sp>
      <p:pic>
        <p:nvPicPr>
          <p:cNvPr id="5" name="Picture 4">
            <a:extLst>
              <a:ext uri="{FF2B5EF4-FFF2-40B4-BE49-F238E27FC236}">
                <a16:creationId xmlns:a16="http://schemas.microsoft.com/office/drawing/2014/main" id="{1E7B159F-E0CE-7B1E-6BFA-31FDFF481AA1}"/>
              </a:ext>
            </a:extLst>
          </p:cNvPr>
          <p:cNvPicPr>
            <a:picLocks noChangeAspect="1"/>
          </p:cNvPicPr>
          <p:nvPr/>
        </p:nvPicPr>
        <p:blipFill rotWithShape="1">
          <a:blip r:embed="rId2"/>
          <a:srcRect l="17105" t="45970" r="18686" b="18849"/>
          <a:stretch/>
        </p:blipFill>
        <p:spPr>
          <a:xfrm>
            <a:off x="1169727" y="889001"/>
            <a:ext cx="6728346" cy="5859462"/>
          </a:xfrm>
          <a:prstGeom prst="rect">
            <a:avLst/>
          </a:prstGeom>
        </p:spPr>
      </p:pic>
      <p:sp>
        <p:nvSpPr>
          <p:cNvPr id="10" name="Rectangle 9">
            <a:extLst>
              <a:ext uri="{FF2B5EF4-FFF2-40B4-BE49-F238E27FC236}">
                <a16:creationId xmlns:a16="http://schemas.microsoft.com/office/drawing/2014/main" id="{6BFF9423-1DBA-D9CE-F329-6515ED9420E6}"/>
              </a:ext>
            </a:extLst>
          </p:cNvPr>
          <p:cNvSpPr/>
          <p:nvPr/>
        </p:nvSpPr>
        <p:spPr bwMode="auto">
          <a:xfrm>
            <a:off x="3704153"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Rectangle 10">
            <a:extLst>
              <a:ext uri="{FF2B5EF4-FFF2-40B4-BE49-F238E27FC236}">
                <a16:creationId xmlns:a16="http://schemas.microsoft.com/office/drawing/2014/main" id="{830B75DD-586F-6E4C-75CE-995F53210204}"/>
              </a:ext>
            </a:extLst>
          </p:cNvPr>
          <p:cNvSpPr/>
          <p:nvPr/>
        </p:nvSpPr>
        <p:spPr bwMode="auto">
          <a:xfrm>
            <a:off x="3704153"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Rectangle 11">
            <a:extLst>
              <a:ext uri="{FF2B5EF4-FFF2-40B4-BE49-F238E27FC236}">
                <a16:creationId xmlns:a16="http://schemas.microsoft.com/office/drawing/2014/main" id="{523B6A0A-83D8-DD8F-BA3E-84C56BBF94FD}"/>
              </a:ext>
            </a:extLst>
          </p:cNvPr>
          <p:cNvSpPr/>
          <p:nvPr/>
        </p:nvSpPr>
        <p:spPr bwMode="auto">
          <a:xfrm>
            <a:off x="3704153"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Rectangle 12">
            <a:extLst>
              <a:ext uri="{FF2B5EF4-FFF2-40B4-BE49-F238E27FC236}">
                <a16:creationId xmlns:a16="http://schemas.microsoft.com/office/drawing/2014/main" id="{B5132EBC-2C4A-F96C-5161-E71677AADB65}"/>
              </a:ext>
            </a:extLst>
          </p:cNvPr>
          <p:cNvSpPr/>
          <p:nvPr/>
        </p:nvSpPr>
        <p:spPr bwMode="auto">
          <a:xfrm>
            <a:off x="4682667"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707C1F4C-D012-B0EA-71C4-0D1489384256}"/>
              </a:ext>
            </a:extLst>
          </p:cNvPr>
          <p:cNvSpPr/>
          <p:nvPr/>
        </p:nvSpPr>
        <p:spPr bwMode="auto">
          <a:xfrm>
            <a:off x="4682667"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BB614702-2E87-DC92-425C-EAC14EDD1682}"/>
              </a:ext>
            </a:extLst>
          </p:cNvPr>
          <p:cNvSpPr/>
          <p:nvPr/>
        </p:nvSpPr>
        <p:spPr bwMode="auto">
          <a:xfrm>
            <a:off x="4682667"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A4C5A7D0-0810-3C5F-0BFB-43FA6B90BD17}"/>
              </a:ext>
            </a:extLst>
          </p:cNvPr>
          <p:cNvSpPr/>
          <p:nvPr/>
        </p:nvSpPr>
        <p:spPr bwMode="auto">
          <a:xfrm>
            <a:off x="5799884"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923C0B97-D178-79E1-6F41-04A6FE117127}"/>
              </a:ext>
            </a:extLst>
          </p:cNvPr>
          <p:cNvSpPr/>
          <p:nvPr/>
        </p:nvSpPr>
        <p:spPr bwMode="auto">
          <a:xfrm>
            <a:off x="5799884"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Rectangle 17">
            <a:extLst>
              <a:ext uri="{FF2B5EF4-FFF2-40B4-BE49-F238E27FC236}">
                <a16:creationId xmlns:a16="http://schemas.microsoft.com/office/drawing/2014/main" id="{287520A8-594E-D5B5-AA50-7702F6DCA730}"/>
              </a:ext>
            </a:extLst>
          </p:cNvPr>
          <p:cNvSpPr/>
          <p:nvPr/>
        </p:nvSpPr>
        <p:spPr bwMode="auto">
          <a:xfrm>
            <a:off x="5799884"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Rectangle 18">
            <a:extLst>
              <a:ext uri="{FF2B5EF4-FFF2-40B4-BE49-F238E27FC236}">
                <a16:creationId xmlns:a16="http://schemas.microsoft.com/office/drawing/2014/main" id="{9F374A67-83F8-A854-16A5-91DA07FFED11}"/>
              </a:ext>
            </a:extLst>
          </p:cNvPr>
          <p:cNvSpPr/>
          <p:nvPr/>
        </p:nvSpPr>
        <p:spPr bwMode="auto">
          <a:xfrm>
            <a:off x="6778398"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0" name="Rectangle 19">
            <a:extLst>
              <a:ext uri="{FF2B5EF4-FFF2-40B4-BE49-F238E27FC236}">
                <a16:creationId xmlns:a16="http://schemas.microsoft.com/office/drawing/2014/main" id="{24DBFC7E-3F08-E0BF-FAD7-C5C80841DC87}"/>
              </a:ext>
            </a:extLst>
          </p:cNvPr>
          <p:cNvSpPr/>
          <p:nvPr/>
        </p:nvSpPr>
        <p:spPr bwMode="auto">
          <a:xfrm>
            <a:off x="6778398"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Rectangle 20">
            <a:extLst>
              <a:ext uri="{FF2B5EF4-FFF2-40B4-BE49-F238E27FC236}">
                <a16:creationId xmlns:a16="http://schemas.microsoft.com/office/drawing/2014/main" id="{D695DAF9-57C4-C655-2F48-E0A4861C7F56}"/>
              </a:ext>
            </a:extLst>
          </p:cNvPr>
          <p:cNvSpPr/>
          <p:nvPr/>
        </p:nvSpPr>
        <p:spPr bwMode="auto">
          <a:xfrm>
            <a:off x="6778398"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2" name="TextBox 21">
            <a:extLst>
              <a:ext uri="{FF2B5EF4-FFF2-40B4-BE49-F238E27FC236}">
                <a16:creationId xmlns:a16="http://schemas.microsoft.com/office/drawing/2014/main" id="{E74C315D-7345-CFED-A0BB-FB34557A66F3}"/>
              </a:ext>
            </a:extLst>
          </p:cNvPr>
          <p:cNvSpPr txBox="1"/>
          <p:nvPr/>
        </p:nvSpPr>
        <p:spPr>
          <a:xfrm>
            <a:off x="7720084" y="2781655"/>
            <a:ext cx="1423916" cy="646331"/>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Similar pattern for low-tenure workers</a:t>
            </a:r>
          </a:p>
        </p:txBody>
      </p:sp>
    </p:spTree>
    <p:extLst>
      <p:ext uri="{BB962C8B-B14F-4D97-AF65-F5344CB8AC3E}">
        <p14:creationId xmlns:p14="http://schemas.microsoft.com/office/powerpoint/2010/main" val="2912570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295D-243E-E2AF-A2BC-0B51BCCE54C0}"/>
              </a:ext>
            </a:extLst>
          </p:cNvPr>
          <p:cNvSpPr>
            <a:spLocks noGrp="1"/>
          </p:cNvSpPr>
          <p:nvPr>
            <p:ph type="title"/>
          </p:nvPr>
        </p:nvSpPr>
        <p:spPr/>
        <p:txBody>
          <a:bodyPr/>
          <a:lstStyle/>
          <a:p>
            <a:r>
              <a:rPr lang="en-US" dirty="0">
                <a:solidFill>
                  <a:schemeClr val="accent6"/>
                </a:solidFill>
              </a:rPr>
              <a:t>“IO” Specification</a:t>
            </a:r>
            <a:br>
              <a:rPr lang="en-US" dirty="0">
                <a:solidFill>
                  <a:schemeClr val="accent6"/>
                </a:solidFill>
              </a:rPr>
            </a:br>
            <a:r>
              <a:rPr lang="en-US" sz="1400" dirty="0"/>
              <a:t>1993-2014</a:t>
            </a:r>
            <a:endParaRPr lang="en-US" dirty="0">
              <a:solidFill>
                <a:srgbClr val="00B0F0"/>
              </a:solidFill>
            </a:endParaRPr>
          </a:p>
        </p:txBody>
      </p:sp>
      <p:pic>
        <p:nvPicPr>
          <p:cNvPr id="5" name="Picture 4">
            <a:extLst>
              <a:ext uri="{FF2B5EF4-FFF2-40B4-BE49-F238E27FC236}">
                <a16:creationId xmlns:a16="http://schemas.microsoft.com/office/drawing/2014/main" id="{1E7B159F-E0CE-7B1E-6BFA-31FDFF481AA1}"/>
              </a:ext>
            </a:extLst>
          </p:cNvPr>
          <p:cNvPicPr>
            <a:picLocks noChangeAspect="1"/>
          </p:cNvPicPr>
          <p:nvPr/>
        </p:nvPicPr>
        <p:blipFill rotWithShape="1">
          <a:blip r:embed="rId2"/>
          <a:srcRect l="17105" t="45970" r="18686" b="18849"/>
          <a:stretch/>
        </p:blipFill>
        <p:spPr>
          <a:xfrm>
            <a:off x="1169727" y="889001"/>
            <a:ext cx="6728346" cy="5859462"/>
          </a:xfrm>
          <a:prstGeom prst="rect">
            <a:avLst/>
          </a:prstGeom>
        </p:spPr>
      </p:pic>
      <p:sp>
        <p:nvSpPr>
          <p:cNvPr id="10" name="Rectangle 9">
            <a:extLst>
              <a:ext uri="{FF2B5EF4-FFF2-40B4-BE49-F238E27FC236}">
                <a16:creationId xmlns:a16="http://schemas.microsoft.com/office/drawing/2014/main" id="{6BFF9423-1DBA-D9CE-F329-6515ED9420E6}"/>
              </a:ext>
            </a:extLst>
          </p:cNvPr>
          <p:cNvSpPr/>
          <p:nvPr/>
        </p:nvSpPr>
        <p:spPr bwMode="auto">
          <a:xfrm>
            <a:off x="3704153"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Rectangle 10">
            <a:extLst>
              <a:ext uri="{FF2B5EF4-FFF2-40B4-BE49-F238E27FC236}">
                <a16:creationId xmlns:a16="http://schemas.microsoft.com/office/drawing/2014/main" id="{830B75DD-586F-6E4C-75CE-995F53210204}"/>
              </a:ext>
            </a:extLst>
          </p:cNvPr>
          <p:cNvSpPr/>
          <p:nvPr/>
        </p:nvSpPr>
        <p:spPr bwMode="auto">
          <a:xfrm>
            <a:off x="3704153"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2" name="Rectangle 11">
            <a:extLst>
              <a:ext uri="{FF2B5EF4-FFF2-40B4-BE49-F238E27FC236}">
                <a16:creationId xmlns:a16="http://schemas.microsoft.com/office/drawing/2014/main" id="{523B6A0A-83D8-DD8F-BA3E-84C56BBF94FD}"/>
              </a:ext>
            </a:extLst>
          </p:cNvPr>
          <p:cNvSpPr/>
          <p:nvPr/>
        </p:nvSpPr>
        <p:spPr bwMode="auto">
          <a:xfrm>
            <a:off x="3704153"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3" name="Rectangle 12">
            <a:extLst>
              <a:ext uri="{FF2B5EF4-FFF2-40B4-BE49-F238E27FC236}">
                <a16:creationId xmlns:a16="http://schemas.microsoft.com/office/drawing/2014/main" id="{B5132EBC-2C4A-F96C-5161-E71677AADB65}"/>
              </a:ext>
            </a:extLst>
          </p:cNvPr>
          <p:cNvSpPr/>
          <p:nvPr/>
        </p:nvSpPr>
        <p:spPr bwMode="auto">
          <a:xfrm>
            <a:off x="4682667"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4" name="Rectangle 13">
            <a:extLst>
              <a:ext uri="{FF2B5EF4-FFF2-40B4-BE49-F238E27FC236}">
                <a16:creationId xmlns:a16="http://schemas.microsoft.com/office/drawing/2014/main" id="{707C1F4C-D012-B0EA-71C4-0D1489384256}"/>
              </a:ext>
            </a:extLst>
          </p:cNvPr>
          <p:cNvSpPr/>
          <p:nvPr/>
        </p:nvSpPr>
        <p:spPr bwMode="auto">
          <a:xfrm>
            <a:off x="4682667"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BB614702-2E87-DC92-425C-EAC14EDD1682}"/>
              </a:ext>
            </a:extLst>
          </p:cNvPr>
          <p:cNvSpPr/>
          <p:nvPr/>
        </p:nvSpPr>
        <p:spPr bwMode="auto">
          <a:xfrm>
            <a:off x="4682667"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A4C5A7D0-0810-3C5F-0BFB-43FA6B90BD17}"/>
              </a:ext>
            </a:extLst>
          </p:cNvPr>
          <p:cNvSpPr/>
          <p:nvPr/>
        </p:nvSpPr>
        <p:spPr bwMode="auto">
          <a:xfrm>
            <a:off x="5799884"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923C0B97-D178-79E1-6F41-04A6FE117127}"/>
              </a:ext>
            </a:extLst>
          </p:cNvPr>
          <p:cNvSpPr/>
          <p:nvPr/>
        </p:nvSpPr>
        <p:spPr bwMode="auto">
          <a:xfrm>
            <a:off x="5799884"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8" name="Rectangle 17">
            <a:extLst>
              <a:ext uri="{FF2B5EF4-FFF2-40B4-BE49-F238E27FC236}">
                <a16:creationId xmlns:a16="http://schemas.microsoft.com/office/drawing/2014/main" id="{287520A8-594E-D5B5-AA50-7702F6DCA730}"/>
              </a:ext>
            </a:extLst>
          </p:cNvPr>
          <p:cNvSpPr/>
          <p:nvPr/>
        </p:nvSpPr>
        <p:spPr bwMode="auto">
          <a:xfrm>
            <a:off x="5799884"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9" name="Rectangle 18">
            <a:extLst>
              <a:ext uri="{FF2B5EF4-FFF2-40B4-BE49-F238E27FC236}">
                <a16:creationId xmlns:a16="http://schemas.microsoft.com/office/drawing/2014/main" id="{9F374A67-83F8-A854-16A5-91DA07FFED11}"/>
              </a:ext>
            </a:extLst>
          </p:cNvPr>
          <p:cNvSpPr/>
          <p:nvPr/>
        </p:nvSpPr>
        <p:spPr bwMode="auto">
          <a:xfrm>
            <a:off x="6778398" y="3097894"/>
            <a:ext cx="862652" cy="383187"/>
          </a:xfrm>
          <a:prstGeom prst="rect">
            <a:avLst/>
          </a:prstGeom>
          <a:solidFill>
            <a:srgbClr val="92D05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0" name="Rectangle 19">
            <a:extLst>
              <a:ext uri="{FF2B5EF4-FFF2-40B4-BE49-F238E27FC236}">
                <a16:creationId xmlns:a16="http://schemas.microsoft.com/office/drawing/2014/main" id="{24DBFC7E-3F08-E0BF-FAD7-C5C80841DC87}"/>
              </a:ext>
            </a:extLst>
          </p:cNvPr>
          <p:cNvSpPr/>
          <p:nvPr/>
        </p:nvSpPr>
        <p:spPr bwMode="auto">
          <a:xfrm>
            <a:off x="6778398" y="3481082"/>
            <a:ext cx="862652" cy="42788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Rectangle 20">
            <a:extLst>
              <a:ext uri="{FF2B5EF4-FFF2-40B4-BE49-F238E27FC236}">
                <a16:creationId xmlns:a16="http://schemas.microsoft.com/office/drawing/2014/main" id="{D695DAF9-57C4-C655-2F48-E0A4861C7F56}"/>
              </a:ext>
            </a:extLst>
          </p:cNvPr>
          <p:cNvSpPr/>
          <p:nvPr/>
        </p:nvSpPr>
        <p:spPr bwMode="auto">
          <a:xfrm>
            <a:off x="6778398" y="2693905"/>
            <a:ext cx="862652" cy="390578"/>
          </a:xfrm>
          <a:prstGeom prst="rect">
            <a:avLst/>
          </a:prstGeom>
          <a:solidFill>
            <a:srgbClr val="FF00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3" name="TextBox 22">
            <a:extLst>
              <a:ext uri="{FF2B5EF4-FFF2-40B4-BE49-F238E27FC236}">
                <a16:creationId xmlns:a16="http://schemas.microsoft.com/office/drawing/2014/main" id="{FECE1AE2-5BC5-4E58-BF24-C26997227B51}"/>
              </a:ext>
            </a:extLst>
          </p:cNvPr>
          <p:cNvSpPr txBox="1"/>
          <p:nvPr/>
        </p:nvSpPr>
        <p:spPr>
          <a:xfrm>
            <a:off x="7720084" y="5924905"/>
            <a:ext cx="1423916" cy="830997"/>
          </a:xfrm>
          <a:prstGeom prst="rect">
            <a:avLst/>
          </a:prstGeom>
          <a:noFill/>
        </p:spPr>
        <p:txBody>
          <a:bodyPr wrap="square" rtlCol="0">
            <a:spAutoFit/>
          </a:bodyPr>
          <a:lstStyle/>
          <a:p>
            <a:r>
              <a:rPr lang="en-US" sz="1200" b="0" u="none" dirty="0">
                <a:solidFill>
                  <a:srgbClr val="0000FF"/>
                </a:solidFill>
                <a:latin typeface="Arial" pitchFamily="34" charset="0"/>
                <a:cs typeface="Arial" pitchFamily="34" charset="0"/>
              </a:rPr>
              <a:t>What’s the best way to assess economic significance here? </a:t>
            </a:r>
          </a:p>
        </p:txBody>
      </p:sp>
    </p:spTree>
    <p:extLst>
      <p:ext uri="{BB962C8B-B14F-4D97-AF65-F5344CB8AC3E}">
        <p14:creationId xmlns:p14="http://schemas.microsoft.com/office/powerpoint/2010/main" val="2121841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DD14-B004-3E2E-C95D-8B3E9E74CA6C}"/>
              </a:ext>
            </a:extLst>
          </p:cNvPr>
          <p:cNvSpPr>
            <a:spLocks noGrp="1"/>
          </p:cNvSpPr>
          <p:nvPr>
            <p:ph type="title"/>
          </p:nvPr>
        </p:nvSpPr>
        <p:spPr/>
        <p:txBody>
          <a:bodyPr/>
          <a:lstStyle/>
          <a:p>
            <a:r>
              <a:rPr lang="en-US" dirty="0"/>
              <a:t>Use Predictions for Economic Significance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5C9704-1897-B9D1-D21A-18D60D8BC416}"/>
                  </a:ext>
                </a:extLst>
              </p:cNvPr>
              <p:cNvSpPr>
                <a:spLocks noGrp="1"/>
              </p:cNvSpPr>
              <p:nvPr>
                <p:ph idx="1"/>
              </p:nvPr>
            </p:nvSpPr>
            <p:spPr/>
            <p:txBody>
              <a:bodyPr/>
              <a:lstStyle/>
              <a:p>
                <a:endParaRPr lang="en-US" dirty="0"/>
              </a:p>
              <a:p>
                <a:r>
                  <a:rPr lang="en-US" dirty="0"/>
                  <a:t>We have six dimensions of exposure</a:t>
                </a:r>
              </a:p>
              <a:p>
                <a:pPr lvl="1"/>
                <a:r>
                  <a:rPr lang="en-US" dirty="0"/>
                  <a:t>{industry, county} x {own, up, down}</a:t>
                </a:r>
              </a:p>
              <a:p>
                <a:endParaRPr lang="en-US" dirty="0"/>
              </a:p>
              <a:p>
                <a:r>
                  <a:rPr lang="en-US" dirty="0"/>
                  <a:t>Use “Direct” and “IO” estimates to compute predicted relative change in earnings </a:t>
                </a:r>
                <a:r>
                  <a:rPr lang="en-US" i="1" dirty="0"/>
                  <a:t>for each county </a:t>
                </a:r>
                <a:r>
                  <a:rPr lang="en-US" dirty="0"/>
                  <a:t>using their actual exposures</a:t>
                </a:r>
              </a:p>
              <a:p>
                <a:pPr lvl="1"/>
                <a:endParaRPr lang="en-US" i="1" dirty="0">
                  <a:latin typeface="Cambria Math" panose="02040503050406030204" pitchFamily="18" charset="0"/>
                </a:endParaRPr>
              </a:p>
              <a:p>
                <a:pPr lvl="1"/>
                <a14:m>
                  <m:oMath xmlns:m="http://schemas.openxmlformats.org/officeDocument/2006/math">
                    <m:sSubSup>
                      <m:sSubSupPr>
                        <m:ctrlPr>
                          <a:rPr lang="ar-AE" i="1" smtClean="0">
                            <a:latin typeface="Cambria Math" panose="02040503050406030204" pitchFamily="18" charset="0"/>
                          </a:rPr>
                        </m:ctrlPr>
                      </m:sSubSupPr>
                      <m:e>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𝐸𝑎𝑟𝑛𝑖𝑛𝑔𝑠</m:t>
                        </m:r>
                      </m:e>
                      <m:sub>
                        <m:r>
                          <a:rPr lang="en-US" b="0" i="1" smtClean="0">
                            <a:latin typeface="Cambria Math" panose="02040503050406030204" pitchFamily="18" charset="0"/>
                          </a:rPr>
                          <m:t>𝑐</m:t>
                        </m:r>
                      </m:sub>
                      <m:sup>
                        <m:r>
                          <a:rPr lang="en-US" b="0" i="1" smtClean="0">
                            <a:latin typeface="Cambria Math" panose="02040503050406030204" pitchFamily="18" charset="0"/>
                          </a:rPr>
                          <m:t>𝐷𝑖𝑟𝑒𝑐𝑡</m:t>
                        </m:r>
                      </m:sup>
                    </m:sSubSup>
                    <m:r>
                      <a:rPr lang="en-US" b="0" i="1" smtClean="0">
                        <a:latin typeface="Cambria Math" panose="02040503050406030204" pitchFamily="18" charset="0"/>
                      </a:rPr>
                      <m:t>   </m:t>
                    </m:r>
                    <m:r>
                      <a:rPr lang="ar-AE" i="1">
                        <a:latin typeface="Cambria Math" panose="02040503050406030204" pitchFamily="18" charset="0"/>
                      </a:rPr>
                      <m:t>=</m:t>
                    </m:r>
                    <m:r>
                      <m:rPr>
                        <m:nor/>
                      </m:rPr>
                      <a:rPr lang="en-US" dirty="0">
                        <a:solidFill>
                          <a:srgbClr val="00B0F0"/>
                        </a:solidFill>
                        <a:latin typeface="Symbol" panose="05050102010706020507" pitchFamily="18" charset="2"/>
                      </a:rPr>
                      <m:t>d</m:t>
                    </m:r>
                    <m:r>
                      <m:rPr>
                        <m:nor/>
                      </m:rPr>
                      <a:rPr lang="en-US" baseline="-25000" dirty="0">
                        <a:solidFill>
                          <a:srgbClr val="00B0F0"/>
                        </a:solidFill>
                      </a:rPr>
                      <m:t>c</m:t>
                    </m:r>
                    <m:sSubSup>
                      <m:sSubSupPr>
                        <m:ctrlPr>
                          <a:rPr lang="en-US" i="1" dirty="0">
                            <a:solidFill>
                              <a:schemeClr val="accent6"/>
                            </a:solidFill>
                            <a:latin typeface="Cambria Math" panose="02040503050406030204" pitchFamily="18" charset="0"/>
                          </a:rPr>
                        </m:ctrlPr>
                      </m:sSubSupPr>
                      <m:e>
                        <m:r>
                          <m:rPr>
                            <m:nor/>
                          </m:rPr>
                          <a:rPr lang="en-US" dirty="0">
                            <a:solidFill>
                              <a:schemeClr val="accent6"/>
                            </a:solidFill>
                          </a:rPr>
                          <m:t> </m:t>
                        </m:r>
                        <m:r>
                          <m:rPr>
                            <m:nor/>
                          </m:rPr>
                          <a:rPr lang="en-US" b="0" i="0" dirty="0" smtClean="0">
                            <a:solidFill>
                              <a:schemeClr val="accent6"/>
                            </a:solidFill>
                          </a:rPr>
                          <m:t>NTR</m:t>
                        </m:r>
                        <m:r>
                          <m:rPr>
                            <m:nor/>
                          </m:rPr>
                          <a:rPr lang="en-US" b="0" i="0" dirty="0" smtClean="0">
                            <a:solidFill>
                              <a:schemeClr val="accent6"/>
                            </a:solidFill>
                          </a:rPr>
                          <m:t> </m:t>
                        </m:r>
                        <m:r>
                          <m:rPr>
                            <m:nor/>
                          </m:rPr>
                          <a:rPr lang="en-US" dirty="0">
                            <a:solidFill>
                              <a:schemeClr val="accent6"/>
                            </a:solidFill>
                          </a:rPr>
                          <m:t>Gap</m:t>
                        </m:r>
                      </m:e>
                      <m:sub>
                        <m:r>
                          <m:rPr>
                            <m:nor/>
                          </m:rPr>
                          <a:rPr lang="en-US" baseline="-25000" dirty="0">
                            <a:solidFill>
                              <a:schemeClr val="accent6"/>
                            </a:solidFill>
                          </a:rPr>
                          <m:t>c</m:t>
                        </m:r>
                      </m:sub>
                      <m:sup>
                        <m:r>
                          <a:rPr lang="en-US" i="1" dirty="0">
                            <a:solidFill>
                              <a:schemeClr val="accent6"/>
                            </a:solidFill>
                            <a:latin typeface="Cambria Math" panose="02040503050406030204" pitchFamily="18" charset="0"/>
                          </a:rPr>
                          <m:t>𝑜𝑤𝑛</m:t>
                        </m:r>
                      </m:sup>
                    </m:sSubSup>
                  </m:oMath>
                </a14:m>
                <a:endParaRPr lang="en-US" baseline="-25000" dirty="0">
                  <a:solidFill>
                    <a:schemeClr val="accent6"/>
                  </a:solidFill>
                </a:endParaRPr>
              </a:p>
              <a:p>
                <a:pPr lvl="1"/>
                <a:endParaRPr lang="en-US" baseline="-25000" dirty="0">
                  <a:solidFill>
                    <a:schemeClr val="accent6"/>
                  </a:solidFill>
                </a:endParaRPr>
              </a:p>
              <a:p>
                <a:pPr lvl="1"/>
                <a14:m>
                  <m:oMath xmlns:m="http://schemas.openxmlformats.org/officeDocument/2006/math">
                    <m:sSubSup>
                      <m:sSubSupPr>
                        <m:ctrlPr>
                          <a:rPr lang="ar-AE" i="1">
                            <a:latin typeface="Cambria Math" panose="02040503050406030204" pitchFamily="18" charset="0"/>
                          </a:rPr>
                        </m:ctrlPr>
                      </m:sSubSupPr>
                      <m:e>
                        <m:r>
                          <a:rPr lang="en-US" i="1">
                            <a:latin typeface="Cambria Math" panose="02040503050406030204" pitchFamily="18" charset="0"/>
                          </a:rPr>
                          <m:t>𝑃𝑟𝑒𝑑𝑖𝑐𝑡𝑒𝑑</m:t>
                        </m:r>
                        <m:r>
                          <a:rPr lang="en-US" b="0" i="1" smtClean="0">
                            <a:latin typeface="Cambria Math" panose="02040503050406030204" pitchFamily="18" charset="0"/>
                          </a:rPr>
                          <m:t> </m:t>
                        </m:r>
                        <m:r>
                          <a:rPr lang="en-US" i="1">
                            <a:latin typeface="Cambria Math" panose="02040503050406030204" pitchFamily="18" charset="0"/>
                          </a:rPr>
                          <m:t>𝐸𝑎𝑟𝑛𝑖𝑛𝑔𝑠</m:t>
                        </m:r>
                      </m:e>
                      <m:sub>
                        <m:r>
                          <a:rPr lang="en-US" i="1">
                            <a:latin typeface="Cambria Math" panose="02040503050406030204" pitchFamily="18" charset="0"/>
                          </a:rPr>
                          <m:t>𝑐</m:t>
                        </m:r>
                      </m:sub>
                      <m:sup>
                        <m:r>
                          <a:rPr lang="en-US" b="0" i="1" smtClean="0">
                            <a:latin typeface="Cambria Math" panose="02040503050406030204" pitchFamily="18" charset="0"/>
                          </a:rPr>
                          <m:t>𝐼𝑂</m:t>
                        </m:r>
                      </m:sup>
                    </m:sSubSup>
                    <m:r>
                      <a:rPr lang="en-US" b="0" i="1" smtClean="0">
                        <a:latin typeface="Cambria Math" panose="02040503050406030204" pitchFamily="18" charset="0"/>
                      </a:rPr>
                      <m:t>          =</m:t>
                    </m:r>
                    <m:r>
                      <m:rPr>
                        <m:nor/>
                      </m:rPr>
                      <a:rPr lang="en-US" b="0" i="0" dirty="0" smtClean="0">
                        <a:solidFill>
                          <a:srgbClr val="00B0F0"/>
                        </a:solidFill>
                        <a:latin typeface="Symbol" panose="05050102010706020507" pitchFamily="18" charset="2"/>
                      </a:rPr>
                      <m:t>b</m:t>
                    </m:r>
                    <m:r>
                      <m:rPr>
                        <m:nor/>
                      </m:rPr>
                      <a:rPr lang="en-US" baseline="-25000" dirty="0">
                        <a:solidFill>
                          <a:srgbClr val="00B0F0"/>
                        </a:solidFill>
                      </a:rPr>
                      <m:t>c</m:t>
                    </m:r>
                    <m:r>
                      <m:rPr>
                        <m:nor/>
                      </m:rPr>
                      <a:rPr lang="en-US" dirty="0">
                        <a:solidFill>
                          <a:schemeClr val="tx1"/>
                        </a:solidFill>
                      </a:rPr>
                      <m:t> </m:t>
                    </m:r>
                    <m:r>
                      <m:rPr>
                        <m:nor/>
                      </m:rPr>
                      <a:rPr lang="en-US" dirty="0">
                        <a:solidFill>
                          <a:schemeClr val="accent6"/>
                        </a:solidFill>
                      </a:rPr>
                      <m:t>NTR</m:t>
                    </m:r>
                    <m:sSubSup>
                      <m:sSubSupPr>
                        <m:ctrlPr>
                          <a:rPr lang="en-US" i="1" dirty="0">
                            <a:solidFill>
                              <a:schemeClr val="accent6"/>
                            </a:solidFill>
                            <a:latin typeface="Cambria Math" panose="02040503050406030204" pitchFamily="18" charset="0"/>
                          </a:rPr>
                        </m:ctrlPr>
                      </m:sSubSupPr>
                      <m:e>
                        <m:r>
                          <m:rPr>
                            <m:nor/>
                          </m:rPr>
                          <a:rPr lang="en-US" dirty="0">
                            <a:solidFill>
                              <a:schemeClr val="accent6"/>
                            </a:solidFill>
                          </a:rPr>
                          <m:t> </m:t>
                        </m:r>
                        <m:r>
                          <m:rPr>
                            <m:nor/>
                          </m:rPr>
                          <a:rPr lang="en-US" dirty="0">
                            <a:solidFill>
                              <a:schemeClr val="accent6"/>
                            </a:solidFill>
                          </a:rPr>
                          <m:t>Gap</m:t>
                        </m:r>
                      </m:e>
                      <m:sub>
                        <m:r>
                          <m:rPr>
                            <m:nor/>
                          </m:rPr>
                          <a:rPr lang="en-US" baseline="-25000" dirty="0">
                            <a:solidFill>
                              <a:schemeClr val="accent6"/>
                            </a:solidFill>
                          </a:rPr>
                          <m:t>c</m:t>
                        </m:r>
                      </m:sub>
                      <m:sup>
                        <m:r>
                          <a:rPr lang="en-US" b="0" i="1" dirty="0" smtClean="0">
                            <a:solidFill>
                              <a:schemeClr val="accent6"/>
                            </a:solidFill>
                            <a:latin typeface="Cambria Math" panose="02040503050406030204" pitchFamily="18" charset="0"/>
                          </a:rPr>
                          <m:t>𝑜𝑤𝑛</m:t>
                        </m:r>
                      </m:sup>
                    </m:sSubSup>
                    <m:r>
                      <a:rPr lang="en-US" i="1">
                        <a:latin typeface="Cambria Math" panose="02040503050406030204" pitchFamily="18" charset="0"/>
                      </a:rPr>
                      <m:t>+ </m:t>
                    </m:r>
                    <m:sSubSup>
                      <m:sSubSupPr>
                        <m:ctrlPr>
                          <a:rPr lang="en-US" i="1" dirty="0" smtClean="0">
                            <a:solidFill>
                              <a:srgbClr val="00B0F0"/>
                            </a:solidFill>
                            <a:latin typeface="Cambria Math" panose="02040503050406030204" pitchFamily="18" charset="0"/>
                          </a:rPr>
                        </m:ctrlPr>
                      </m:sSubSupPr>
                      <m:e>
                        <m:r>
                          <m:rPr>
                            <m:nor/>
                          </m:rPr>
                          <a:rPr lang="en-US" dirty="0">
                            <a:solidFill>
                              <a:srgbClr val="00B0F0"/>
                            </a:solidFill>
                            <a:latin typeface="Symbol" panose="05050102010706020507" pitchFamily="18" charset="2"/>
                          </a:rPr>
                          <m:t>b</m:t>
                        </m:r>
                      </m:e>
                      <m:sub>
                        <m:r>
                          <m:rPr>
                            <m:nor/>
                          </m:rPr>
                          <a:rPr lang="en-US" baseline="-25000" dirty="0">
                            <a:solidFill>
                              <a:srgbClr val="00B0F0"/>
                            </a:solidFill>
                          </a:rPr>
                          <m:t>c</m:t>
                        </m:r>
                      </m:sub>
                      <m:sup>
                        <m:r>
                          <a:rPr lang="en-US" b="0" i="1" dirty="0" smtClean="0">
                            <a:solidFill>
                              <a:srgbClr val="00B0F0"/>
                            </a:solidFill>
                            <a:latin typeface="Cambria Math" panose="02040503050406030204" pitchFamily="18" charset="0"/>
                          </a:rPr>
                          <m:t>𝑢𝑝</m:t>
                        </m:r>
                      </m:sup>
                    </m:sSubSup>
                    <m:r>
                      <m:rPr>
                        <m:nor/>
                      </m:rPr>
                      <a:rPr lang="en-US" dirty="0">
                        <a:solidFill>
                          <a:schemeClr val="tx1"/>
                        </a:solidFill>
                      </a:rPr>
                      <m:t> </m:t>
                    </m:r>
                    <m:r>
                      <m:rPr>
                        <m:nor/>
                      </m:rPr>
                      <a:rPr lang="en-US" dirty="0" smtClean="0">
                        <a:solidFill>
                          <a:schemeClr val="accent6"/>
                        </a:solidFill>
                      </a:rPr>
                      <m:t>NTR</m:t>
                    </m:r>
                    <m:sSubSup>
                      <m:sSubSupPr>
                        <m:ctrlPr>
                          <a:rPr lang="en-US" i="1" dirty="0">
                            <a:solidFill>
                              <a:schemeClr val="accent6"/>
                            </a:solidFill>
                            <a:latin typeface="Cambria Math" panose="02040503050406030204" pitchFamily="18" charset="0"/>
                          </a:rPr>
                        </m:ctrlPr>
                      </m:sSubSupPr>
                      <m:e>
                        <m:r>
                          <m:rPr>
                            <m:nor/>
                          </m:rPr>
                          <a:rPr lang="en-US" b="0" i="0" dirty="0" smtClean="0">
                            <a:solidFill>
                              <a:schemeClr val="accent6"/>
                            </a:solidFill>
                            <a:latin typeface="+mj-lt"/>
                          </a:rPr>
                          <m:t> </m:t>
                        </m:r>
                        <m:r>
                          <m:rPr>
                            <m:nor/>
                          </m:rPr>
                          <a:rPr lang="en-US" b="0" i="0" dirty="0" smtClean="0">
                            <a:solidFill>
                              <a:schemeClr val="accent6"/>
                            </a:solidFill>
                            <a:latin typeface="+mj-lt"/>
                          </a:rPr>
                          <m:t>Gap</m:t>
                        </m:r>
                      </m:e>
                      <m:sub>
                        <m:r>
                          <m:rPr>
                            <m:nor/>
                          </m:rPr>
                          <a:rPr lang="en-US" baseline="-25000" dirty="0">
                            <a:solidFill>
                              <a:schemeClr val="accent6"/>
                            </a:solidFill>
                          </a:rPr>
                          <m:t>c</m:t>
                        </m:r>
                      </m:sub>
                      <m:sup>
                        <m:r>
                          <a:rPr lang="en-US" i="1" dirty="0">
                            <a:solidFill>
                              <a:schemeClr val="accent6"/>
                            </a:solidFill>
                            <a:latin typeface="Cambria Math" panose="02040503050406030204" pitchFamily="18" charset="0"/>
                          </a:rPr>
                          <m:t>𝑢𝑝</m:t>
                        </m:r>
                      </m:sup>
                    </m:sSubSup>
                    <m:r>
                      <a:rPr lang="en-US" b="0" i="1" dirty="0" smtClean="0">
                        <a:solidFill>
                          <a:schemeClr val="accent6"/>
                        </a:solidFill>
                        <a:latin typeface="Cambria Math" panose="02040503050406030204" pitchFamily="18" charset="0"/>
                      </a:rPr>
                      <m:t> </m:t>
                    </m:r>
                  </m:oMath>
                </a14:m>
                <a:r>
                  <a:rPr lang="en-US" dirty="0"/>
                  <a:t> </a:t>
                </a:r>
              </a:p>
              <a:p>
                <a:pPr marL="457200" lvl="1" indent="0">
                  <a:buNone/>
                </a:pPr>
                <a:r>
                  <a:rPr lang="en-US" dirty="0"/>
                  <a:t>                                                          + </a:t>
                </a:r>
                <a14:m>
                  <m:oMath xmlns:m="http://schemas.openxmlformats.org/officeDocument/2006/math">
                    <m:sSubSup>
                      <m:sSubSupPr>
                        <m:ctrlPr>
                          <a:rPr lang="en-US" i="1" dirty="0">
                            <a:solidFill>
                              <a:srgbClr val="00B0F0"/>
                            </a:solidFill>
                            <a:latin typeface="Cambria Math" panose="02040503050406030204" pitchFamily="18" charset="0"/>
                          </a:rPr>
                        </m:ctrlPr>
                      </m:sSubSupPr>
                      <m:e>
                        <m:r>
                          <m:rPr>
                            <m:nor/>
                          </m:rPr>
                          <a:rPr lang="en-US" dirty="0">
                            <a:solidFill>
                              <a:srgbClr val="00B0F0"/>
                            </a:solidFill>
                            <a:latin typeface="Symbol" panose="05050102010706020507" pitchFamily="18" charset="2"/>
                          </a:rPr>
                          <m:t>b</m:t>
                        </m:r>
                      </m:e>
                      <m:sub>
                        <m:r>
                          <m:rPr>
                            <m:nor/>
                          </m:rPr>
                          <a:rPr lang="en-US" baseline="-25000" dirty="0">
                            <a:solidFill>
                              <a:srgbClr val="00B0F0"/>
                            </a:solidFill>
                          </a:rPr>
                          <m:t>c</m:t>
                        </m:r>
                      </m:sub>
                      <m:sup>
                        <m:r>
                          <a:rPr lang="en-US" b="0" i="1" dirty="0" smtClean="0">
                            <a:solidFill>
                              <a:srgbClr val="00B0F0"/>
                            </a:solidFill>
                            <a:latin typeface="Cambria Math" panose="02040503050406030204" pitchFamily="18" charset="0"/>
                          </a:rPr>
                          <m:t>𝑑𝑜𝑤𝑛</m:t>
                        </m:r>
                      </m:sup>
                    </m:sSubSup>
                    <m:r>
                      <m:rPr>
                        <m:nor/>
                      </m:rPr>
                      <a:rPr lang="en-US" dirty="0">
                        <a:solidFill>
                          <a:schemeClr val="tx1"/>
                        </a:solidFill>
                      </a:rPr>
                      <m:t> </m:t>
                    </m:r>
                    <m:r>
                      <m:rPr>
                        <m:nor/>
                      </m:rPr>
                      <a:rPr lang="en-US" dirty="0">
                        <a:solidFill>
                          <a:schemeClr val="accent6"/>
                        </a:solidFill>
                      </a:rPr>
                      <m:t>NTR</m:t>
                    </m:r>
                    <m:sSubSup>
                      <m:sSubSupPr>
                        <m:ctrlPr>
                          <a:rPr lang="en-US" i="1" dirty="0">
                            <a:solidFill>
                              <a:schemeClr val="accent6"/>
                            </a:solidFill>
                            <a:latin typeface="Cambria Math" panose="02040503050406030204" pitchFamily="18" charset="0"/>
                          </a:rPr>
                        </m:ctrlPr>
                      </m:sSubSupPr>
                      <m:e>
                        <m:r>
                          <m:rPr>
                            <m:nor/>
                          </m:rPr>
                          <a:rPr lang="en-US" dirty="0">
                            <a:solidFill>
                              <a:schemeClr val="accent6"/>
                            </a:solidFill>
                          </a:rPr>
                          <m:t> </m:t>
                        </m:r>
                        <m:r>
                          <m:rPr>
                            <m:nor/>
                          </m:rPr>
                          <a:rPr lang="en-US" dirty="0">
                            <a:solidFill>
                              <a:schemeClr val="accent6"/>
                            </a:solidFill>
                          </a:rPr>
                          <m:t>Gap</m:t>
                        </m:r>
                      </m:e>
                      <m:sub>
                        <m:r>
                          <m:rPr>
                            <m:nor/>
                          </m:rPr>
                          <a:rPr lang="en-US" baseline="-25000" dirty="0">
                            <a:solidFill>
                              <a:schemeClr val="accent6"/>
                            </a:solidFill>
                          </a:rPr>
                          <m:t>c</m:t>
                        </m:r>
                      </m:sub>
                      <m:sup>
                        <m:r>
                          <a:rPr lang="en-US" b="0" i="1" dirty="0" smtClean="0">
                            <a:solidFill>
                              <a:schemeClr val="accent6"/>
                            </a:solidFill>
                            <a:latin typeface="Cambria Math" panose="02040503050406030204" pitchFamily="18" charset="0"/>
                          </a:rPr>
                          <m:t>𝑑𝑜𝑤𝑛</m:t>
                        </m:r>
                      </m:sup>
                    </m:sSubSup>
                  </m:oMath>
                </a14:m>
                <a:r>
                  <a:rPr lang="en-US" dirty="0"/>
                  <a:t> </a:t>
                </a:r>
                <a:endParaRPr lang="en-US" dirty="0">
                  <a:solidFill>
                    <a:schemeClr val="accent6"/>
                  </a:solidFill>
                </a:endParaRPr>
              </a:p>
              <a:p>
                <a:endParaRPr lang="en-US" dirty="0">
                  <a:solidFill>
                    <a:schemeClr val="accent6"/>
                  </a:solidFill>
                </a:endParaRPr>
              </a:p>
              <a:p>
                <a:r>
                  <a:rPr lang="en-US" dirty="0">
                    <a:solidFill>
                      <a:schemeClr val="accent6"/>
                    </a:solidFill>
                  </a:rPr>
                  <a:t>Note: ignores all other covariates</a:t>
                </a:r>
              </a:p>
            </p:txBody>
          </p:sp>
        </mc:Choice>
        <mc:Fallback xmlns="">
          <p:sp>
            <p:nvSpPr>
              <p:cNvPr id="3" name="Content Placeholder 2">
                <a:extLst>
                  <a:ext uri="{FF2B5EF4-FFF2-40B4-BE49-F238E27FC236}">
                    <a16:creationId xmlns:a16="http://schemas.microsoft.com/office/drawing/2014/main" id="{785C9704-1897-B9D1-D21A-18D60D8BC416}"/>
                  </a:ext>
                </a:extLst>
              </p:cNvPr>
              <p:cNvSpPr>
                <a:spLocks noGrp="1" noRot="1" noChangeAspect="1" noMove="1" noResize="1" noEditPoints="1" noAdjustHandles="1" noChangeArrowheads="1" noChangeShapeType="1" noTextEdit="1"/>
              </p:cNvSpPr>
              <p:nvPr>
                <p:ph idx="1"/>
              </p:nvPr>
            </p:nvSpPr>
            <p:spPr>
              <a:blipFill>
                <a:blip r:embed="rId2"/>
                <a:stretch>
                  <a:fillRect l="-6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AC3BF05-52A1-68D1-C3BB-7A5BE0E831B8}"/>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49</a:t>
            </a:fld>
            <a:endParaRPr lang="en-GB" dirty="0"/>
          </a:p>
        </p:txBody>
      </p:sp>
    </p:spTree>
    <p:extLst>
      <p:ext uri="{BB962C8B-B14F-4D97-AF65-F5344CB8AC3E}">
        <p14:creationId xmlns:p14="http://schemas.microsoft.com/office/powerpoint/2010/main" val="400461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0487-62D8-4272-B1DD-A67C613858C9}"/>
              </a:ext>
            </a:extLst>
          </p:cNvPr>
          <p:cNvSpPr>
            <a:spLocks noGrp="1"/>
          </p:cNvSpPr>
          <p:nvPr>
            <p:ph type="title"/>
          </p:nvPr>
        </p:nvSpPr>
        <p:spPr>
          <a:noFill/>
        </p:spPr>
        <p:txBody>
          <a:bodyPr/>
          <a:lstStyle/>
          <a:p>
            <a:r>
              <a:rPr lang="en-US" dirty="0">
                <a:solidFill>
                  <a:schemeClr val="accent6"/>
                </a:solidFill>
              </a:rPr>
              <a:t>Related Literatures</a:t>
            </a:r>
            <a:br>
              <a:rPr lang="en-US" dirty="0">
                <a:solidFill>
                  <a:schemeClr val="accent6"/>
                </a:solidFill>
              </a:rPr>
            </a:br>
            <a:r>
              <a:rPr lang="en-US" sz="1400" dirty="0">
                <a:solidFill>
                  <a:schemeClr val="accent6"/>
                </a:solidFill>
              </a:rPr>
              <a:t>An incomplete list!</a:t>
            </a:r>
            <a:endParaRPr lang="en-US" dirty="0">
              <a:solidFill>
                <a:schemeClr val="accent6"/>
              </a:solidFill>
            </a:endParaRPr>
          </a:p>
        </p:txBody>
      </p:sp>
      <p:sp>
        <p:nvSpPr>
          <p:cNvPr id="3" name="Content Placeholder 2">
            <a:extLst>
              <a:ext uri="{FF2B5EF4-FFF2-40B4-BE49-F238E27FC236}">
                <a16:creationId xmlns:a16="http://schemas.microsoft.com/office/drawing/2014/main" id="{2A44CF36-340A-4B57-B4A6-CBAF16AF063D}"/>
              </a:ext>
            </a:extLst>
          </p:cNvPr>
          <p:cNvSpPr>
            <a:spLocks noGrp="1"/>
          </p:cNvSpPr>
          <p:nvPr>
            <p:ph idx="1"/>
          </p:nvPr>
        </p:nvSpPr>
        <p:spPr/>
        <p:txBody>
          <a:bodyPr/>
          <a:lstStyle/>
          <a:p>
            <a:pPr marL="457200" lvl="1" indent="0">
              <a:buNone/>
            </a:pPr>
            <a:endParaRPr lang="en-US" sz="1800" dirty="0"/>
          </a:p>
          <a:p>
            <a:r>
              <a:rPr lang="en-US" sz="1800" dirty="0"/>
              <a:t>Mass layoffs: </a:t>
            </a:r>
            <a:r>
              <a:rPr lang="en-US" sz="1800" dirty="0">
                <a:solidFill>
                  <a:schemeClr val="bg1">
                    <a:lumMod val="50000"/>
                  </a:schemeClr>
                </a:solidFill>
              </a:rPr>
              <a:t>J</a:t>
            </a:r>
            <a:r>
              <a:rPr lang="da-DK" sz="1800" dirty="0">
                <a:solidFill>
                  <a:schemeClr val="bg1">
                    <a:lumMod val="50000"/>
                  </a:schemeClr>
                </a:solidFill>
              </a:rPr>
              <a:t>acobson et al. (1993), Von Wachter and Davis (2011), Hummels et al. (2014), etc.</a:t>
            </a:r>
          </a:p>
          <a:p>
            <a:pPr marL="0" indent="0">
              <a:buNone/>
            </a:pPr>
            <a:endParaRPr lang="da-DK" sz="1800" dirty="0"/>
          </a:p>
          <a:p>
            <a:r>
              <a:rPr lang="da-DK" sz="1800" dirty="0"/>
              <a:t>Spatial and labor market frictions: </a:t>
            </a:r>
            <a:r>
              <a:rPr lang="en-US" sz="1800" dirty="0" err="1">
                <a:solidFill>
                  <a:schemeClr val="bg1">
                    <a:lumMod val="50000"/>
                  </a:schemeClr>
                </a:solidFill>
              </a:rPr>
              <a:t>Topel</a:t>
            </a:r>
            <a:r>
              <a:rPr lang="en-US" sz="1800" dirty="0">
                <a:solidFill>
                  <a:schemeClr val="bg1">
                    <a:lumMod val="50000"/>
                  </a:schemeClr>
                </a:solidFill>
              </a:rPr>
              <a:t> (1986), Blanchard and Katz (1992), </a:t>
            </a:r>
            <a:r>
              <a:rPr lang="en-US" sz="1800" dirty="0" err="1">
                <a:solidFill>
                  <a:schemeClr val="bg1">
                    <a:lumMod val="50000"/>
                  </a:schemeClr>
                </a:solidFill>
              </a:rPr>
              <a:t>Glaeser</a:t>
            </a:r>
            <a:r>
              <a:rPr lang="en-US" sz="1800" dirty="0">
                <a:solidFill>
                  <a:schemeClr val="bg1">
                    <a:lumMod val="50000"/>
                  </a:schemeClr>
                </a:solidFill>
              </a:rPr>
              <a:t> and </a:t>
            </a:r>
            <a:r>
              <a:rPr lang="en-US" sz="1800" dirty="0" err="1">
                <a:solidFill>
                  <a:schemeClr val="bg1">
                    <a:lumMod val="50000"/>
                  </a:schemeClr>
                </a:solidFill>
              </a:rPr>
              <a:t>Gyourko</a:t>
            </a:r>
            <a:r>
              <a:rPr lang="en-US" sz="1800" dirty="0">
                <a:solidFill>
                  <a:schemeClr val="bg1">
                    <a:lumMod val="50000"/>
                  </a:schemeClr>
                </a:solidFill>
              </a:rPr>
              <a:t> (2005), etc.</a:t>
            </a:r>
            <a:r>
              <a:rPr lang="en-US" sz="1800" dirty="0"/>
              <a:t>, </a:t>
            </a:r>
            <a:r>
              <a:rPr lang="fr-FR" sz="1800" dirty="0">
                <a:solidFill>
                  <a:schemeClr val="bg1">
                    <a:lumMod val="50000"/>
                  </a:schemeClr>
                </a:solidFill>
              </a:rPr>
              <a:t>Traiberman (2019), Caliendo et al. (2019), </a:t>
            </a:r>
            <a:r>
              <a:rPr lang="fr-FR" sz="1800" dirty="0" err="1">
                <a:solidFill>
                  <a:schemeClr val="bg1">
                    <a:lumMod val="50000"/>
                  </a:schemeClr>
                </a:solidFill>
              </a:rPr>
              <a:t>Dauth</a:t>
            </a:r>
            <a:r>
              <a:rPr lang="fr-FR" sz="1800" dirty="0">
                <a:solidFill>
                  <a:schemeClr val="bg1">
                    <a:lumMod val="50000"/>
                  </a:schemeClr>
                </a:solidFill>
              </a:rPr>
              <a:t> et al (2017), etc.</a:t>
            </a:r>
          </a:p>
          <a:p>
            <a:pPr lvl="1"/>
            <a:endParaRPr lang="en-US" sz="1800" dirty="0"/>
          </a:p>
          <a:p>
            <a:r>
              <a:rPr lang="en-US" sz="1800" dirty="0"/>
              <a:t>Import shocks: </a:t>
            </a:r>
            <a:r>
              <a:rPr lang="en-US" sz="1800" dirty="0" err="1">
                <a:solidFill>
                  <a:schemeClr val="bg1">
                    <a:lumMod val="50000"/>
                  </a:schemeClr>
                </a:solidFill>
              </a:rPr>
              <a:t>Topolova</a:t>
            </a:r>
            <a:r>
              <a:rPr lang="en-US" sz="1800" dirty="0">
                <a:solidFill>
                  <a:schemeClr val="bg1">
                    <a:lumMod val="50000"/>
                  </a:schemeClr>
                </a:solidFill>
              </a:rPr>
              <a:t> (2007), Kovak (2013), Hakobyan and </a:t>
            </a:r>
            <a:r>
              <a:rPr lang="en-US" sz="1800" dirty="0" err="1">
                <a:solidFill>
                  <a:schemeClr val="bg1">
                    <a:lumMod val="50000"/>
                  </a:schemeClr>
                </a:solidFill>
              </a:rPr>
              <a:t>Mclaren</a:t>
            </a:r>
            <a:r>
              <a:rPr lang="en-US" sz="1800" dirty="0">
                <a:solidFill>
                  <a:schemeClr val="bg1">
                    <a:lumMod val="50000"/>
                  </a:schemeClr>
                </a:solidFill>
              </a:rPr>
              <a:t> (2016), Dix-Carneiro and Kovak (2017), Kovak and Morrow (2020), etc.</a:t>
            </a:r>
            <a:endParaRPr lang="fr-FR" sz="1800" dirty="0">
              <a:solidFill>
                <a:schemeClr val="bg1">
                  <a:lumMod val="50000"/>
                </a:schemeClr>
              </a:solidFill>
            </a:endParaRPr>
          </a:p>
          <a:p>
            <a:endParaRPr lang="fr-FR" sz="1800" dirty="0">
              <a:solidFill>
                <a:schemeClr val="bg1">
                  <a:lumMod val="50000"/>
                </a:schemeClr>
              </a:solidFill>
            </a:endParaRPr>
          </a:p>
          <a:p>
            <a:r>
              <a:rPr lang="en-US" sz="1800" dirty="0"/>
              <a:t>China shock: </a:t>
            </a:r>
            <a:r>
              <a:rPr lang="en-US" sz="1800" dirty="0" err="1">
                <a:solidFill>
                  <a:schemeClr val="bg2"/>
                </a:solidFill>
              </a:rPr>
              <a:t>Ebenstein</a:t>
            </a:r>
            <a:r>
              <a:rPr lang="en-US" sz="1800" dirty="0">
                <a:solidFill>
                  <a:schemeClr val="bg2"/>
                </a:solidFill>
              </a:rPr>
              <a:t> et al. (2011),</a:t>
            </a:r>
            <a:r>
              <a:rPr lang="en-US" sz="1800" dirty="0"/>
              <a:t> </a:t>
            </a:r>
            <a:r>
              <a:rPr lang="en-US" sz="1800" dirty="0">
                <a:solidFill>
                  <a:schemeClr val="bg1">
                    <a:lumMod val="50000"/>
                  </a:schemeClr>
                </a:solidFill>
              </a:rPr>
              <a:t>Autor et al. (2013, 2014), Pierce and Schott (2016), Acemoglu et al. (2016), Bloom et al. (2019); Hurst et al (2019), etc.</a:t>
            </a:r>
          </a:p>
          <a:p>
            <a:endParaRPr lang="fr-FR" sz="1800" dirty="0">
              <a:solidFill>
                <a:schemeClr val="bg1">
                  <a:lumMod val="50000"/>
                </a:schemeClr>
              </a:solidFill>
            </a:endParaRPr>
          </a:p>
        </p:txBody>
      </p:sp>
      <p:sp>
        <p:nvSpPr>
          <p:cNvPr id="4" name="Slide Number Placeholder 3">
            <a:extLst>
              <a:ext uri="{FF2B5EF4-FFF2-40B4-BE49-F238E27FC236}">
                <a16:creationId xmlns:a16="http://schemas.microsoft.com/office/drawing/2014/main" id="{D1802923-AFF7-48DD-934F-C71DE3825150}"/>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a:t>
            </a:fld>
            <a:endParaRPr lang="en-GB" dirty="0"/>
          </a:p>
        </p:txBody>
      </p:sp>
    </p:spTree>
    <p:extLst>
      <p:ext uri="{BB962C8B-B14F-4D97-AF65-F5344CB8AC3E}">
        <p14:creationId xmlns:p14="http://schemas.microsoft.com/office/powerpoint/2010/main" val="272612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41C9-3B83-48FB-96B0-BDD0CA209FB6}"/>
              </a:ext>
            </a:extLst>
          </p:cNvPr>
          <p:cNvSpPr>
            <a:spLocks noGrp="1"/>
          </p:cNvSpPr>
          <p:nvPr>
            <p:ph type="title"/>
          </p:nvPr>
        </p:nvSpPr>
        <p:spPr/>
        <p:txBody>
          <a:bodyPr/>
          <a:lstStyle/>
          <a:p>
            <a:r>
              <a:rPr lang="en-US" dirty="0"/>
              <a:t>Direct vs IO Specification </a:t>
            </a:r>
            <a:r>
              <a:rPr lang="en-US" dirty="0" err="1">
                <a:latin typeface="Symbol" panose="05050102010706020507" pitchFamily="18" charset="2"/>
              </a:rPr>
              <a:t>D</a:t>
            </a:r>
            <a:r>
              <a:rPr lang="en-US" dirty="0" err="1"/>
              <a:t>Earnings</a:t>
            </a:r>
            <a:r>
              <a:rPr lang="en-US" dirty="0"/>
              <a:t> Predictions</a:t>
            </a:r>
          </a:p>
        </p:txBody>
      </p:sp>
      <p:sp>
        <p:nvSpPr>
          <p:cNvPr id="3" name="Slide Number Placeholder 2">
            <a:extLst>
              <a:ext uri="{FF2B5EF4-FFF2-40B4-BE49-F238E27FC236}">
                <a16:creationId xmlns:a16="http://schemas.microsoft.com/office/drawing/2014/main" id="{00BAFAD8-E518-4C7A-8CEF-058E967021EF}"/>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50</a:t>
            </a:fld>
            <a:endParaRPr lang="en-GB" dirty="0"/>
          </a:p>
        </p:txBody>
      </p:sp>
      <p:pic>
        <p:nvPicPr>
          <p:cNvPr id="5" name="Picture 4">
            <a:extLst>
              <a:ext uri="{FF2B5EF4-FFF2-40B4-BE49-F238E27FC236}">
                <a16:creationId xmlns:a16="http://schemas.microsoft.com/office/drawing/2014/main" id="{097926CF-9825-425B-BEEF-21A9AB50A181}"/>
              </a:ext>
            </a:extLst>
          </p:cNvPr>
          <p:cNvPicPr>
            <a:picLocks noChangeAspect="1"/>
          </p:cNvPicPr>
          <p:nvPr/>
        </p:nvPicPr>
        <p:blipFill>
          <a:blip r:embed="rId2"/>
          <a:stretch>
            <a:fillRect/>
          </a:stretch>
        </p:blipFill>
        <p:spPr>
          <a:xfrm>
            <a:off x="1731690" y="1153286"/>
            <a:ext cx="5680619" cy="5667390"/>
          </a:xfrm>
          <a:prstGeom prst="rect">
            <a:avLst/>
          </a:prstGeom>
        </p:spPr>
      </p:pic>
      <p:pic>
        <p:nvPicPr>
          <p:cNvPr id="10" name="Picture 9">
            <a:extLst>
              <a:ext uri="{FF2B5EF4-FFF2-40B4-BE49-F238E27FC236}">
                <a16:creationId xmlns:a16="http://schemas.microsoft.com/office/drawing/2014/main" id="{63EFD075-C638-408D-BB32-55B316C718E8}"/>
              </a:ext>
            </a:extLst>
          </p:cNvPr>
          <p:cNvPicPr>
            <a:picLocks noChangeAspect="1"/>
          </p:cNvPicPr>
          <p:nvPr/>
        </p:nvPicPr>
        <p:blipFill rotWithShape="1">
          <a:blip r:embed="rId3"/>
          <a:srcRect l="14081" t="21246" r="30918" b="8312"/>
          <a:stretch/>
        </p:blipFill>
        <p:spPr>
          <a:xfrm>
            <a:off x="6025793" y="1959429"/>
            <a:ext cx="2989619" cy="2235281"/>
          </a:xfrm>
          <a:prstGeom prst="rect">
            <a:avLst/>
          </a:prstGeom>
        </p:spPr>
      </p:pic>
      <p:cxnSp>
        <p:nvCxnSpPr>
          <p:cNvPr id="11" name="Straight Arrow Connector 10">
            <a:extLst>
              <a:ext uri="{FF2B5EF4-FFF2-40B4-BE49-F238E27FC236}">
                <a16:creationId xmlns:a16="http://schemas.microsoft.com/office/drawing/2014/main" id="{14A0346A-539B-40E5-883D-FA344311AE6C}"/>
              </a:ext>
            </a:extLst>
          </p:cNvPr>
          <p:cNvCxnSpPr>
            <a:cxnSpLocks/>
          </p:cNvCxnSpPr>
          <p:nvPr/>
        </p:nvCxnSpPr>
        <p:spPr bwMode="auto">
          <a:xfrm flipH="1">
            <a:off x="5393094" y="3077069"/>
            <a:ext cx="531369" cy="351931"/>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spTree>
    <p:extLst>
      <p:ext uri="{BB962C8B-B14F-4D97-AF65-F5344CB8AC3E}">
        <p14:creationId xmlns:p14="http://schemas.microsoft.com/office/powerpoint/2010/main" val="23028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B796EF-8113-4CBE-9DBA-1AC84B76FAAB}"/>
              </a:ext>
            </a:extLst>
          </p:cNvPr>
          <p:cNvPicPr>
            <a:picLocks noChangeAspect="1"/>
          </p:cNvPicPr>
          <p:nvPr/>
        </p:nvPicPr>
        <p:blipFill>
          <a:blip r:embed="rId2"/>
          <a:stretch>
            <a:fillRect/>
          </a:stretch>
        </p:blipFill>
        <p:spPr>
          <a:xfrm>
            <a:off x="1723877" y="1143762"/>
            <a:ext cx="5696245" cy="5682980"/>
          </a:xfrm>
          <a:prstGeom prst="rect">
            <a:avLst/>
          </a:prstGeom>
        </p:spPr>
      </p:pic>
      <p:sp>
        <p:nvSpPr>
          <p:cNvPr id="2" name="Title 1">
            <a:extLst>
              <a:ext uri="{FF2B5EF4-FFF2-40B4-BE49-F238E27FC236}">
                <a16:creationId xmlns:a16="http://schemas.microsoft.com/office/drawing/2014/main" id="{D69F41C9-3B83-48FB-96B0-BDD0CA209FB6}"/>
              </a:ext>
            </a:extLst>
          </p:cNvPr>
          <p:cNvSpPr>
            <a:spLocks noGrp="1"/>
          </p:cNvSpPr>
          <p:nvPr>
            <p:ph type="title"/>
          </p:nvPr>
        </p:nvSpPr>
        <p:spPr/>
        <p:txBody>
          <a:bodyPr/>
          <a:lstStyle/>
          <a:p>
            <a:r>
              <a:rPr lang="en-US" dirty="0"/>
              <a:t>Direct vs IO Specification </a:t>
            </a:r>
            <a:r>
              <a:rPr lang="en-US" dirty="0" err="1">
                <a:latin typeface="Symbol" panose="05050102010706020507" pitchFamily="18" charset="2"/>
              </a:rPr>
              <a:t>D</a:t>
            </a:r>
            <a:r>
              <a:rPr lang="en-US" dirty="0" err="1"/>
              <a:t>Earnings</a:t>
            </a:r>
            <a:r>
              <a:rPr lang="en-US" dirty="0"/>
              <a:t> Predictions</a:t>
            </a:r>
          </a:p>
        </p:txBody>
      </p:sp>
      <p:sp>
        <p:nvSpPr>
          <p:cNvPr id="3" name="Slide Number Placeholder 2">
            <a:extLst>
              <a:ext uri="{FF2B5EF4-FFF2-40B4-BE49-F238E27FC236}">
                <a16:creationId xmlns:a16="http://schemas.microsoft.com/office/drawing/2014/main" id="{00BAFAD8-E518-4C7A-8CEF-058E967021EF}"/>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51</a:t>
            </a:fld>
            <a:endParaRPr lang="en-GB" dirty="0"/>
          </a:p>
        </p:txBody>
      </p:sp>
      <p:grpSp>
        <p:nvGrpSpPr>
          <p:cNvPr id="7" name="Group 6">
            <a:extLst>
              <a:ext uri="{FF2B5EF4-FFF2-40B4-BE49-F238E27FC236}">
                <a16:creationId xmlns:a16="http://schemas.microsoft.com/office/drawing/2014/main" id="{7372853C-E6FE-4CA4-BED4-CFDF2B8646EF}"/>
              </a:ext>
            </a:extLst>
          </p:cNvPr>
          <p:cNvGrpSpPr/>
          <p:nvPr/>
        </p:nvGrpSpPr>
        <p:grpSpPr>
          <a:xfrm>
            <a:off x="5441303" y="3429000"/>
            <a:ext cx="3469432" cy="1721692"/>
            <a:chOff x="3733801" y="1488233"/>
            <a:chExt cx="3469432" cy="1721692"/>
          </a:xfrm>
        </p:grpSpPr>
        <p:cxnSp>
          <p:nvCxnSpPr>
            <p:cNvPr id="8" name="Straight Arrow Connector 7">
              <a:extLst>
                <a:ext uri="{FF2B5EF4-FFF2-40B4-BE49-F238E27FC236}">
                  <a16:creationId xmlns:a16="http://schemas.microsoft.com/office/drawing/2014/main" id="{D85748CA-30EF-40E6-AA3D-CB9E2AA3915A}"/>
                </a:ext>
              </a:extLst>
            </p:cNvPr>
            <p:cNvCxnSpPr>
              <a:cxnSpLocks/>
            </p:cNvCxnSpPr>
            <p:nvPr/>
          </p:nvCxnSpPr>
          <p:spPr bwMode="auto">
            <a:xfrm flipH="1">
              <a:off x="3733801" y="2044485"/>
              <a:ext cx="1076324" cy="1165440"/>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9" name="TextBox 8">
              <a:extLst>
                <a:ext uri="{FF2B5EF4-FFF2-40B4-BE49-F238E27FC236}">
                  <a16:creationId xmlns:a16="http://schemas.microsoft.com/office/drawing/2014/main" id="{8869D0F0-D327-4913-967A-5B781BB6E489}"/>
                </a:ext>
              </a:extLst>
            </p:cNvPr>
            <p:cNvSpPr txBox="1"/>
            <p:nvPr/>
          </p:nvSpPr>
          <p:spPr>
            <a:xfrm>
              <a:off x="4810125" y="1488233"/>
              <a:ext cx="2393108" cy="954107"/>
            </a:xfrm>
            <a:prstGeom prst="rect">
              <a:avLst/>
            </a:prstGeom>
            <a:noFill/>
          </p:spPr>
          <p:txBody>
            <a:bodyPr wrap="square" rtlCol="0">
              <a:spAutoFit/>
            </a:bodyPr>
            <a:lstStyle/>
            <a:p>
              <a:r>
                <a:rPr lang="en-US" sz="1400" b="0" u="none" dirty="0">
                  <a:solidFill>
                    <a:srgbClr val="0000FF"/>
                  </a:solidFill>
                  <a:latin typeface="Arial" pitchFamily="34" charset="0"/>
                  <a:cs typeface="Arial" pitchFamily="34" charset="0"/>
                </a:rPr>
                <a:t>IO specification prediction switches from negative to positive for small number of counties</a:t>
              </a:r>
            </a:p>
          </p:txBody>
        </p:sp>
      </p:grpSp>
    </p:spTree>
    <p:extLst>
      <p:ext uri="{BB962C8B-B14F-4D97-AF65-F5344CB8AC3E}">
        <p14:creationId xmlns:p14="http://schemas.microsoft.com/office/powerpoint/2010/main" val="31024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D16C-6041-4103-8A9D-F1D0A5D34903}"/>
              </a:ext>
            </a:extLst>
          </p:cNvPr>
          <p:cNvSpPr>
            <a:spLocks noGrp="1"/>
          </p:cNvSpPr>
          <p:nvPr>
            <p:ph type="title"/>
          </p:nvPr>
        </p:nvSpPr>
        <p:spPr>
          <a:xfrm>
            <a:off x="354013" y="181332"/>
            <a:ext cx="8437562" cy="723900"/>
          </a:xfrm>
        </p:spPr>
        <p:txBody>
          <a:bodyPr/>
          <a:lstStyle/>
          <a:p>
            <a:r>
              <a:rPr lang="en-US" dirty="0"/>
              <a:t>Direct vs IO Specification </a:t>
            </a:r>
            <a:r>
              <a:rPr lang="en-US" dirty="0" err="1">
                <a:latin typeface="Symbol" panose="05050102010706020507" pitchFamily="18" charset="2"/>
              </a:rPr>
              <a:t>D</a:t>
            </a:r>
            <a:r>
              <a:rPr lang="en-US" dirty="0" err="1"/>
              <a:t>Earnings</a:t>
            </a:r>
            <a:r>
              <a:rPr lang="en-US" dirty="0"/>
              <a:t> Predictions</a:t>
            </a:r>
            <a:br>
              <a:rPr lang="en-US" dirty="0"/>
            </a:br>
            <a:r>
              <a:rPr lang="en-US" sz="1400" dirty="0"/>
              <a:t>By Sample</a:t>
            </a:r>
          </a:p>
        </p:txBody>
      </p:sp>
      <p:sp>
        <p:nvSpPr>
          <p:cNvPr id="3" name="Slide Number Placeholder 2">
            <a:extLst>
              <a:ext uri="{FF2B5EF4-FFF2-40B4-BE49-F238E27FC236}">
                <a16:creationId xmlns:a16="http://schemas.microsoft.com/office/drawing/2014/main" id="{8C528114-C80D-4BC2-BCF1-48EBA7370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52</a:t>
            </a:fld>
            <a:endParaRPr lang="en-GB" dirty="0"/>
          </a:p>
        </p:txBody>
      </p:sp>
      <p:pic>
        <p:nvPicPr>
          <p:cNvPr id="5" name="Picture 4">
            <a:extLst>
              <a:ext uri="{FF2B5EF4-FFF2-40B4-BE49-F238E27FC236}">
                <a16:creationId xmlns:a16="http://schemas.microsoft.com/office/drawing/2014/main" id="{1DD168A2-C356-4500-A052-6C41FC12E9DB}"/>
              </a:ext>
            </a:extLst>
          </p:cNvPr>
          <p:cNvPicPr>
            <a:picLocks noChangeAspect="1"/>
          </p:cNvPicPr>
          <p:nvPr/>
        </p:nvPicPr>
        <p:blipFill rotWithShape="1">
          <a:blip r:embed="rId2"/>
          <a:srcRect l="32396" t="19137" r="49181" b="51984"/>
          <a:stretch/>
        </p:blipFill>
        <p:spPr>
          <a:xfrm>
            <a:off x="1547813" y="1076324"/>
            <a:ext cx="3024188" cy="2847976"/>
          </a:xfrm>
          <a:prstGeom prst="rect">
            <a:avLst/>
          </a:prstGeom>
        </p:spPr>
      </p:pic>
    </p:spTree>
    <p:extLst>
      <p:ext uri="{BB962C8B-B14F-4D97-AF65-F5344CB8AC3E}">
        <p14:creationId xmlns:p14="http://schemas.microsoft.com/office/powerpoint/2010/main" val="3549648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D16C-6041-4103-8A9D-F1D0A5D34903}"/>
              </a:ext>
            </a:extLst>
          </p:cNvPr>
          <p:cNvSpPr>
            <a:spLocks noGrp="1"/>
          </p:cNvSpPr>
          <p:nvPr>
            <p:ph type="title"/>
          </p:nvPr>
        </p:nvSpPr>
        <p:spPr/>
        <p:txBody>
          <a:bodyPr/>
          <a:lstStyle/>
          <a:p>
            <a:r>
              <a:rPr lang="en-US" dirty="0"/>
              <a:t>Direct vs IO Specification </a:t>
            </a:r>
            <a:r>
              <a:rPr lang="en-US" dirty="0" err="1">
                <a:latin typeface="Symbol" panose="05050102010706020507" pitchFamily="18" charset="2"/>
              </a:rPr>
              <a:t>D</a:t>
            </a:r>
            <a:r>
              <a:rPr lang="en-US" dirty="0" err="1"/>
              <a:t>Earnings</a:t>
            </a:r>
            <a:r>
              <a:rPr lang="en-US" dirty="0"/>
              <a:t> Predictions</a:t>
            </a:r>
            <a:br>
              <a:rPr lang="en-US" dirty="0"/>
            </a:br>
            <a:r>
              <a:rPr lang="en-US" sz="1400" dirty="0"/>
              <a:t>By Sample</a:t>
            </a:r>
          </a:p>
        </p:txBody>
      </p:sp>
      <p:sp>
        <p:nvSpPr>
          <p:cNvPr id="3" name="Slide Number Placeholder 2">
            <a:extLst>
              <a:ext uri="{FF2B5EF4-FFF2-40B4-BE49-F238E27FC236}">
                <a16:creationId xmlns:a16="http://schemas.microsoft.com/office/drawing/2014/main" id="{8C528114-C80D-4BC2-BCF1-48EBA7370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53</a:t>
            </a:fld>
            <a:endParaRPr lang="en-GB" dirty="0"/>
          </a:p>
        </p:txBody>
      </p:sp>
      <p:pic>
        <p:nvPicPr>
          <p:cNvPr id="5" name="Picture 4">
            <a:extLst>
              <a:ext uri="{FF2B5EF4-FFF2-40B4-BE49-F238E27FC236}">
                <a16:creationId xmlns:a16="http://schemas.microsoft.com/office/drawing/2014/main" id="{1DD168A2-C356-4500-A052-6C41FC12E9DB}"/>
              </a:ext>
            </a:extLst>
          </p:cNvPr>
          <p:cNvPicPr>
            <a:picLocks noChangeAspect="1"/>
          </p:cNvPicPr>
          <p:nvPr/>
        </p:nvPicPr>
        <p:blipFill rotWithShape="1">
          <a:blip r:embed="rId2"/>
          <a:srcRect l="32396" t="19136" r="49181" b="22236"/>
          <a:stretch/>
        </p:blipFill>
        <p:spPr>
          <a:xfrm>
            <a:off x="1547813" y="1076324"/>
            <a:ext cx="3024188" cy="5781676"/>
          </a:xfrm>
          <a:prstGeom prst="rect">
            <a:avLst/>
          </a:prstGeom>
        </p:spPr>
      </p:pic>
    </p:spTree>
    <p:extLst>
      <p:ext uri="{BB962C8B-B14F-4D97-AF65-F5344CB8AC3E}">
        <p14:creationId xmlns:p14="http://schemas.microsoft.com/office/powerpoint/2010/main" val="3865409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D16C-6041-4103-8A9D-F1D0A5D34903}"/>
              </a:ext>
            </a:extLst>
          </p:cNvPr>
          <p:cNvSpPr>
            <a:spLocks noGrp="1"/>
          </p:cNvSpPr>
          <p:nvPr>
            <p:ph type="title"/>
          </p:nvPr>
        </p:nvSpPr>
        <p:spPr/>
        <p:txBody>
          <a:bodyPr/>
          <a:lstStyle/>
          <a:p>
            <a:r>
              <a:rPr lang="en-US" dirty="0"/>
              <a:t>Direct vs IO Specification </a:t>
            </a:r>
            <a:r>
              <a:rPr lang="en-US" dirty="0" err="1">
                <a:latin typeface="Symbol" panose="05050102010706020507" pitchFamily="18" charset="2"/>
              </a:rPr>
              <a:t>D</a:t>
            </a:r>
            <a:r>
              <a:rPr lang="en-US" dirty="0" err="1"/>
              <a:t>Earnings</a:t>
            </a:r>
            <a:r>
              <a:rPr lang="en-US" dirty="0"/>
              <a:t> Predictions</a:t>
            </a:r>
            <a:br>
              <a:rPr lang="en-US" dirty="0"/>
            </a:br>
            <a:r>
              <a:rPr lang="en-US" sz="1400" dirty="0"/>
              <a:t>By Sample</a:t>
            </a:r>
            <a:endParaRPr lang="en-US" dirty="0"/>
          </a:p>
        </p:txBody>
      </p:sp>
      <p:sp>
        <p:nvSpPr>
          <p:cNvPr id="3" name="Slide Number Placeholder 2">
            <a:extLst>
              <a:ext uri="{FF2B5EF4-FFF2-40B4-BE49-F238E27FC236}">
                <a16:creationId xmlns:a16="http://schemas.microsoft.com/office/drawing/2014/main" id="{8C528114-C80D-4BC2-BCF1-48EBA7370443}"/>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54</a:t>
            </a:fld>
            <a:endParaRPr lang="en-GB" dirty="0"/>
          </a:p>
        </p:txBody>
      </p:sp>
      <p:pic>
        <p:nvPicPr>
          <p:cNvPr id="5" name="Picture 4">
            <a:extLst>
              <a:ext uri="{FF2B5EF4-FFF2-40B4-BE49-F238E27FC236}">
                <a16:creationId xmlns:a16="http://schemas.microsoft.com/office/drawing/2014/main" id="{1DD168A2-C356-4500-A052-6C41FC12E9DB}"/>
              </a:ext>
            </a:extLst>
          </p:cNvPr>
          <p:cNvPicPr>
            <a:picLocks noChangeAspect="1"/>
          </p:cNvPicPr>
          <p:nvPr/>
        </p:nvPicPr>
        <p:blipFill rotWithShape="1">
          <a:blip r:embed="rId2"/>
          <a:srcRect l="32396" t="19137" r="31250" b="22235"/>
          <a:stretch/>
        </p:blipFill>
        <p:spPr>
          <a:xfrm>
            <a:off x="1547812" y="1076324"/>
            <a:ext cx="5967413" cy="5781676"/>
          </a:xfrm>
          <a:prstGeom prst="rect">
            <a:avLst/>
          </a:prstGeom>
        </p:spPr>
      </p:pic>
      <p:grpSp>
        <p:nvGrpSpPr>
          <p:cNvPr id="6" name="Group 5">
            <a:extLst>
              <a:ext uri="{FF2B5EF4-FFF2-40B4-BE49-F238E27FC236}">
                <a16:creationId xmlns:a16="http://schemas.microsoft.com/office/drawing/2014/main" id="{035FF0E1-224D-41FB-9A69-78110A275FDE}"/>
              </a:ext>
            </a:extLst>
          </p:cNvPr>
          <p:cNvGrpSpPr/>
          <p:nvPr/>
        </p:nvGrpSpPr>
        <p:grpSpPr>
          <a:xfrm>
            <a:off x="7077869" y="1768168"/>
            <a:ext cx="2066131" cy="898832"/>
            <a:chOff x="3733801" y="2311093"/>
            <a:chExt cx="2066131" cy="898832"/>
          </a:xfrm>
        </p:grpSpPr>
        <p:cxnSp>
          <p:nvCxnSpPr>
            <p:cNvPr id="7" name="Straight Arrow Connector 6">
              <a:extLst>
                <a:ext uri="{FF2B5EF4-FFF2-40B4-BE49-F238E27FC236}">
                  <a16:creationId xmlns:a16="http://schemas.microsoft.com/office/drawing/2014/main" id="{F896AB45-B3A7-41ED-87CD-B25E2F04033F}"/>
                </a:ext>
              </a:extLst>
            </p:cNvPr>
            <p:cNvCxnSpPr>
              <a:cxnSpLocks/>
            </p:cNvCxnSpPr>
            <p:nvPr/>
          </p:nvCxnSpPr>
          <p:spPr bwMode="auto">
            <a:xfrm flipH="1">
              <a:off x="3733801" y="2804378"/>
              <a:ext cx="218678" cy="405547"/>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8" name="TextBox 7">
              <a:extLst>
                <a:ext uri="{FF2B5EF4-FFF2-40B4-BE49-F238E27FC236}">
                  <a16:creationId xmlns:a16="http://schemas.microsoft.com/office/drawing/2014/main" id="{3A909F8D-1E17-4E11-ADC8-2A8267622BB6}"/>
                </a:ext>
              </a:extLst>
            </p:cNvPr>
            <p:cNvSpPr txBox="1"/>
            <p:nvPr/>
          </p:nvSpPr>
          <p:spPr>
            <a:xfrm>
              <a:off x="3952479" y="2311093"/>
              <a:ext cx="1847453" cy="830997"/>
            </a:xfrm>
            <a:prstGeom prst="rect">
              <a:avLst/>
            </a:prstGeom>
            <a:noFill/>
          </p:spPr>
          <p:txBody>
            <a:bodyPr wrap="square" rtlCol="0">
              <a:spAutoFit/>
            </a:bodyPr>
            <a:lstStyle/>
            <a:p>
              <a:r>
                <a:rPr lang="en-US" sz="1200" b="0" u="none" dirty="0">
                  <a:solidFill>
                    <a:srgbClr val="0000FF"/>
                  </a:solidFill>
                  <a:latin typeface="Arial" pitchFamily="34" charset="0"/>
                  <a:cs typeface="Arial" pitchFamily="34" charset="0"/>
                </a:rPr>
                <a:t>IO specification prediction switches from negative to positive for 90% of counties</a:t>
              </a:r>
            </a:p>
          </p:txBody>
        </p:sp>
      </p:grpSp>
      <p:grpSp>
        <p:nvGrpSpPr>
          <p:cNvPr id="9" name="Group 8">
            <a:extLst>
              <a:ext uri="{FF2B5EF4-FFF2-40B4-BE49-F238E27FC236}">
                <a16:creationId xmlns:a16="http://schemas.microsoft.com/office/drawing/2014/main" id="{87FC1386-8855-4DFC-BBAE-5571B3662729}"/>
              </a:ext>
            </a:extLst>
          </p:cNvPr>
          <p:cNvGrpSpPr/>
          <p:nvPr/>
        </p:nvGrpSpPr>
        <p:grpSpPr>
          <a:xfrm>
            <a:off x="6934200" y="4435168"/>
            <a:ext cx="2209800" cy="908783"/>
            <a:chOff x="3590132" y="2311093"/>
            <a:chExt cx="2209800" cy="908783"/>
          </a:xfrm>
        </p:grpSpPr>
        <p:cxnSp>
          <p:nvCxnSpPr>
            <p:cNvPr id="10" name="Straight Arrow Connector 9">
              <a:extLst>
                <a:ext uri="{FF2B5EF4-FFF2-40B4-BE49-F238E27FC236}">
                  <a16:creationId xmlns:a16="http://schemas.microsoft.com/office/drawing/2014/main" id="{82352A38-DEF9-4D5E-8F15-943629500C4A}"/>
                </a:ext>
              </a:extLst>
            </p:cNvPr>
            <p:cNvCxnSpPr>
              <a:cxnSpLocks/>
            </p:cNvCxnSpPr>
            <p:nvPr/>
          </p:nvCxnSpPr>
          <p:spPr bwMode="auto">
            <a:xfrm flipH="1">
              <a:off x="3590132" y="2804378"/>
              <a:ext cx="362347" cy="41549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1" name="TextBox 10">
              <a:extLst>
                <a:ext uri="{FF2B5EF4-FFF2-40B4-BE49-F238E27FC236}">
                  <a16:creationId xmlns:a16="http://schemas.microsoft.com/office/drawing/2014/main" id="{A7F91165-7843-4BF1-9677-BF7C6A10FEDA}"/>
                </a:ext>
              </a:extLst>
            </p:cNvPr>
            <p:cNvSpPr txBox="1"/>
            <p:nvPr/>
          </p:nvSpPr>
          <p:spPr>
            <a:xfrm>
              <a:off x="3952479" y="2311093"/>
              <a:ext cx="1847453" cy="830997"/>
            </a:xfrm>
            <a:prstGeom prst="rect">
              <a:avLst/>
            </a:prstGeom>
            <a:noFill/>
          </p:spPr>
          <p:txBody>
            <a:bodyPr wrap="square" rtlCol="0">
              <a:spAutoFit/>
            </a:bodyPr>
            <a:lstStyle/>
            <a:p>
              <a:r>
                <a:rPr lang="en-US" sz="1200" b="0" u="none" dirty="0">
                  <a:solidFill>
                    <a:srgbClr val="0000FF"/>
                  </a:solidFill>
                  <a:latin typeface="Arial" pitchFamily="34" charset="0"/>
                  <a:cs typeface="Arial" pitchFamily="34" charset="0"/>
                </a:rPr>
                <a:t>IO specification prediction switches from negative to positive for 58% of counties</a:t>
              </a:r>
            </a:p>
          </p:txBody>
        </p:sp>
      </p:grpSp>
    </p:spTree>
    <p:extLst>
      <p:ext uri="{BB962C8B-B14F-4D97-AF65-F5344CB8AC3E}">
        <p14:creationId xmlns:p14="http://schemas.microsoft.com/office/powerpoint/2010/main" val="2179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4F74-8050-44EC-8EB6-21FB511CC5BE}"/>
              </a:ext>
            </a:extLst>
          </p:cNvPr>
          <p:cNvSpPr>
            <a:spLocks noGrp="1"/>
          </p:cNvSpPr>
          <p:nvPr>
            <p:ph type="title"/>
          </p:nvPr>
        </p:nvSpPr>
        <p:spPr/>
        <p:txBody>
          <a:bodyPr/>
          <a:lstStyle/>
          <a:p>
            <a:r>
              <a:rPr lang="en-US" dirty="0"/>
              <a:t>Distribution of Predicted Change in Relative County Earnings</a:t>
            </a:r>
            <a:br>
              <a:rPr lang="en-US" dirty="0"/>
            </a:br>
            <a:r>
              <a:rPr lang="en-US" sz="1400" dirty="0"/>
              <a:t>Direct vs IO Predictions, by Sample</a:t>
            </a:r>
            <a:endParaRPr lang="en-US" dirty="0"/>
          </a:p>
        </p:txBody>
      </p:sp>
      <p:sp>
        <p:nvSpPr>
          <p:cNvPr id="3" name="Slide Number Placeholder 2">
            <a:extLst>
              <a:ext uri="{FF2B5EF4-FFF2-40B4-BE49-F238E27FC236}">
                <a16:creationId xmlns:a16="http://schemas.microsoft.com/office/drawing/2014/main" id="{601FC865-0544-4A3B-9445-87D1C196D74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55</a:t>
            </a:fld>
            <a:endParaRPr lang="en-GB" dirty="0"/>
          </a:p>
        </p:txBody>
      </p:sp>
      <p:grpSp>
        <p:nvGrpSpPr>
          <p:cNvPr id="5" name="Group 4">
            <a:extLst>
              <a:ext uri="{FF2B5EF4-FFF2-40B4-BE49-F238E27FC236}">
                <a16:creationId xmlns:a16="http://schemas.microsoft.com/office/drawing/2014/main" id="{FF66FFCF-CA91-4B61-A341-8FDB67C3B9AA}"/>
              </a:ext>
            </a:extLst>
          </p:cNvPr>
          <p:cNvGrpSpPr/>
          <p:nvPr/>
        </p:nvGrpSpPr>
        <p:grpSpPr>
          <a:xfrm>
            <a:off x="1511994" y="1234673"/>
            <a:ext cx="6120011" cy="5816834"/>
            <a:chOff x="1511994" y="1076324"/>
            <a:chExt cx="6120011" cy="5816834"/>
          </a:xfrm>
        </p:grpSpPr>
        <p:pic>
          <p:nvPicPr>
            <p:cNvPr id="6" name="Picture 5">
              <a:extLst>
                <a:ext uri="{FF2B5EF4-FFF2-40B4-BE49-F238E27FC236}">
                  <a16:creationId xmlns:a16="http://schemas.microsoft.com/office/drawing/2014/main" id="{EC913EAA-FDAE-4218-A1EC-16D648CED9C9}"/>
                </a:ext>
              </a:extLst>
            </p:cNvPr>
            <p:cNvPicPr>
              <a:picLocks noChangeAspect="1"/>
            </p:cNvPicPr>
            <p:nvPr/>
          </p:nvPicPr>
          <p:blipFill rotWithShape="1">
            <a:blip r:embed="rId2"/>
            <a:srcRect l="30625" t="15497" r="30313" b="22705"/>
            <a:stretch/>
          </p:blipFill>
          <p:spPr>
            <a:xfrm>
              <a:off x="1511994" y="1076324"/>
              <a:ext cx="6120011" cy="5816834"/>
            </a:xfrm>
            <a:prstGeom prst="rect">
              <a:avLst/>
            </a:prstGeom>
          </p:spPr>
        </p:pic>
        <p:sp>
          <p:nvSpPr>
            <p:cNvPr id="7" name="TextBox 6">
              <a:extLst>
                <a:ext uri="{FF2B5EF4-FFF2-40B4-BE49-F238E27FC236}">
                  <a16:creationId xmlns:a16="http://schemas.microsoft.com/office/drawing/2014/main" id="{A02BE227-8754-4B0C-89FE-872A3B901CCA}"/>
                </a:ext>
              </a:extLst>
            </p:cNvPr>
            <p:cNvSpPr txBox="1"/>
            <p:nvPr/>
          </p:nvSpPr>
          <p:spPr>
            <a:xfrm>
              <a:off x="29051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8" name="TextBox 7">
              <a:extLst>
                <a:ext uri="{FF2B5EF4-FFF2-40B4-BE49-F238E27FC236}">
                  <a16:creationId xmlns:a16="http://schemas.microsoft.com/office/drawing/2014/main" id="{705DE796-29EF-4DD8-8619-D783C334CDF6}"/>
                </a:ext>
              </a:extLst>
            </p:cNvPr>
            <p:cNvSpPr txBox="1"/>
            <p:nvPr/>
          </p:nvSpPr>
          <p:spPr>
            <a:xfrm>
              <a:off x="58388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9" name="TextBox 8">
              <a:extLst>
                <a:ext uri="{FF2B5EF4-FFF2-40B4-BE49-F238E27FC236}">
                  <a16:creationId xmlns:a16="http://schemas.microsoft.com/office/drawing/2014/main" id="{7E72ADE7-B913-4239-AA57-25A062C75DF7}"/>
                </a:ext>
              </a:extLst>
            </p:cNvPr>
            <p:cNvSpPr txBox="1"/>
            <p:nvPr/>
          </p:nvSpPr>
          <p:spPr>
            <a:xfrm>
              <a:off x="29742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10" name="TextBox 9">
              <a:extLst>
                <a:ext uri="{FF2B5EF4-FFF2-40B4-BE49-F238E27FC236}">
                  <a16:creationId xmlns:a16="http://schemas.microsoft.com/office/drawing/2014/main" id="{672299A7-25CB-4685-A044-2BB16D5B8567}"/>
                </a:ext>
              </a:extLst>
            </p:cNvPr>
            <p:cNvSpPr txBox="1"/>
            <p:nvPr/>
          </p:nvSpPr>
          <p:spPr>
            <a:xfrm>
              <a:off x="59079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11" name="TextBox 10">
              <a:extLst>
                <a:ext uri="{FF2B5EF4-FFF2-40B4-BE49-F238E27FC236}">
                  <a16:creationId xmlns:a16="http://schemas.microsoft.com/office/drawing/2014/main" id="{AC34010A-F6AA-4958-912C-BEC9D530F0B5}"/>
                </a:ext>
              </a:extLst>
            </p:cNvPr>
            <p:cNvSpPr txBox="1"/>
            <p:nvPr/>
          </p:nvSpPr>
          <p:spPr>
            <a:xfrm rot="16200000">
              <a:off x="1057276"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2" name="TextBox 11">
              <a:extLst>
                <a:ext uri="{FF2B5EF4-FFF2-40B4-BE49-F238E27FC236}">
                  <a16:creationId xmlns:a16="http://schemas.microsoft.com/office/drawing/2014/main" id="{36719E74-0826-444D-AA90-E7F6B1DE8948}"/>
                </a:ext>
              </a:extLst>
            </p:cNvPr>
            <p:cNvSpPr txBox="1"/>
            <p:nvPr/>
          </p:nvSpPr>
          <p:spPr>
            <a:xfrm rot="16200000">
              <a:off x="1057276"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3" name="TextBox 12">
              <a:extLst>
                <a:ext uri="{FF2B5EF4-FFF2-40B4-BE49-F238E27FC236}">
                  <a16:creationId xmlns:a16="http://schemas.microsoft.com/office/drawing/2014/main" id="{9A7B6A92-2973-4670-A23E-4231CEAA639B}"/>
                </a:ext>
              </a:extLst>
            </p:cNvPr>
            <p:cNvSpPr txBox="1"/>
            <p:nvPr/>
          </p:nvSpPr>
          <p:spPr>
            <a:xfrm rot="16200000">
              <a:off x="3949710"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4" name="TextBox 13">
              <a:extLst>
                <a:ext uri="{FF2B5EF4-FFF2-40B4-BE49-F238E27FC236}">
                  <a16:creationId xmlns:a16="http://schemas.microsoft.com/office/drawing/2014/main" id="{6B6FE5E8-61BA-4441-B26E-271C8825D419}"/>
                </a:ext>
              </a:extLst>
            </p:cNvPr>
            <p:cNvSpPr txBox="1"/>
            <p:nvPr/>
          </p:nvSpPr>
          <p:spPr>
            <a:xfrm rot="16200000">
              <a:off x="3949710"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grpSp>
      <p:sp>
        <p:nvSpPr>
          <p:cNvPr id="17" name="TextBox 16">
            <a:extLst>
              <a:ext uri="{FF2B5EF4-FFF2-40B4-BE49-F238E27FC236}">
                <a16:creationId xmlns:a16="http://schemas.microsoft.com/office/drawing/2014/main" id="{3984D895-0C18-461C-B307-57B984BA9785}"/>
              </a:ext>
            </a:extLst>
          </p:cNvPr>
          <p:cNvSpPr txBox="1"/>
          <p:nvPr/>
        </p:nvSpPr>
        <p:spPr>
          <a:xfrm>
            <a:off x="7524983" y="1699007"/>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-20 to 26</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-20 to 10</a:t>
            </a:r>
          </a:p>
        </p:txBody>
      </p:sp>
      <p:sp>
        <p:nvSpPr>
          <p:cNvPr id="20" name="TextBox 19">
            <a:extLst>
              <a:ext uri="{FF2B5EF4-FFF2-40B4-BE49-F238E27FC236}">
                <a16:creationId xmlns:a16="http://schemas.microsoft.com/office/drawing/2014/main" id="{14575254-6C7A-4CF7-B457-7BD6794AC535}"/>
              </a:ext>
            </a:extLst>
          </p:cNvPr>
          <p:cNvSpPr txBox="1"/>
          <p:nvPr/>
        </p:nvSpPr>
        <p:spPr>
          <a:xfrm>
            <a:off x="7436063" y="4561434"/>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-30 to 0</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-14 to 3</a:t>
            </a:r>
          </a:p>
        </p:txBody>
      </p:sp>
      <p:sp>
        <p:nvSpPr>
          <p:cNvPr id="23" name="TextBox 22">
            <a:extLst>
              <a:ext uri="{FF2B5EF4-FFF2-40B4-BE49-F238E27FC236}">
                <a16:creationId xmlns:a16="http://schemas.microsoft.com/office/drawing/2014/main" id="{F480FC3D-C534-4EEA-8A2D-7C3D3DA2D256}"/>
              </a:ext>
            </a:extLst>
          </p:cNvPr>
          <p:cNvSpPr txBox="1"/>
          <p:nvPr/>
        </p:nvSpPr>
        <p:spPr>
          <a:xfrm>
            <a:off x="2262763" y="1699007"/>
            <a:ext cx="107668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-21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-10 to -23</a:t>
            </a:r>
          </a:p>
        </p:txBody>
      </p:sp>
      <p:sp>
        <p:nvSpPr>
          <p:cNvPr id="26" name="TextBox 25">
            <a:extLst>
              <a:ext uri="{FF2B5EF4-FFF2-40B4-BE49-F238E27FC236}">
                <a16:creationId xmlns:a16="http://schemas.microsoft.com/office/drawing/2014/main" id="{42816846-7F61-4AE2-8710-F489CC575B7D}"/>
              </a:ext>
            </a:extLst>
          </p:cNvPr>
          <p:cNvSpPr txBox="1"/>
          <p:nvPr/>
        </p:nvSpPr>
        <p:spPr>
          <a:xfrm>
            <a:off x="2385873" y="4561435"/>
            <a:ext cx="95357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-18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-9 to -17</a:t>
            </a:r>
          </a:p>
        </p:txBody>
      </p:sp>
      <p:sp>
        <p:nvSpPr>
          <p:cNvPr id="4" name="Rectangle 3">
            <a:extLst>
              <a:ext uri="{FF2B5EF4-FFF2-40B4-BE49-F238E27FC236}">
                <a16:creationId xmlns:a16="http://schemas.microsoft.com/office/drawing/2014/main" id="{CE77C003-BB2E-4B47-B2A8-40B244EAD012}"/>
              </a:ext>
            </a:extLst>
          </p:cNvPr>
          <p:cNvSpPr/>
          <p:nvPr/>
        </p:nvSpPr>
        <p:spPr bwMode="auto">
          <a:xfrm>
            <a:off x="4572000" y="1057523"/>
            <a:ext cx="4420925" cy="628948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21" name="Slide Number Placeholder 2">
            <a:extLst>
              <a:ext uri="{FF2B5EF4-FFF2-40B4-BE49-F238E27FC236}">
                <a16:creationId xmlns:a16="http://schemas.microsoft.com/office/drawing/2014/main" id="{CE001382-E5C2-4D9C-AB83-288E5431151D}"/>
              </a:ext>
            </a:extLst>
          </p:cNvPr>
          <p:cNvSpPr txBox="1">
            <a:spLocks/>
          </p:cNvSpPr>
          <p:nvPr/>
        </p:nvSpPr>
        <p:spPr bwMode="auto">
          <a:xfrm>
            <a:off x="8589169" y="620860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fontAlgn="base">
              <a:spcBef>
                <a:spcPct val="0"/>
              </a:spcBef>
              <a:spcAft>
                <a:spcPct val="0"/>
              </a:spcAft>
              <a:defRPr sz="1400" b="0" u="none" kern="1200">
                <a:solidFill>
                  <a:schemeClr val="accent2"/>
                </a:solidFill>
                <a:latin typeface="Arial" pitchFamily="34" charset="0"/>
                <a:ea typeface="+mn-ea"/>
                <a:cs typeface="Arial" pitchFamily="34"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a:lstStyle>
          <a:p>
            <a:pPr>
              <a:defRPr/>
            </a:pPr>
            <a:endParaRPr lang="en-GB"/>
          </a:p>
          <a:p>
            <a:pPr>
              <a:defRPr/>
            </a:pPr>
            <a:fld id="{B18DCB8B-D2FE-45D5-9D77-2EAE87C4CC26}" type="slidenum">
              <a:rPr lang="en-GB" smtClean="0"/>
              <a:pPr>
                <a:defRPr/>
              </a:pPr>
              <a:t>55</a:t>
            </a:fld>
            <a:endParaRPr lang="en-GB" dirty="0"/>
          </a:p>
        </p:txBody>
      </p:sp>
      <p:grpSp>
        <p:nvGrpSpPr>
          <p:cNvPr id="22" name="Group 21">
            <a:extLst>
              <a:ext uri="{FF2B5EF4-FFF2-40B4-BE49-F238E27FC236}">
                <a16:creationId xmlns:a16="http://schemas.microsoft.com/office/drawing/2014/main" id="{BA3CA701-CCFF-4E60-A2FE-326CFE9C59A2}"/>
              </a:ext>
            </a:extLst>
          </p:cNvPr>
          <p:cNvGrpSpPr/>
          <p:nvPr/>
        </p:nvGrpSpPr>
        <p:grpSpPr>
          <a:xfrm>
            <a:off x="1510804" y="1051798"/>
            <a:ext cx="6120011" cy="5816834"/>
            <a:chOff x="1511994" y="1076324"/>
            <a:chExt cx="6120011" cy="5816834"/>
          </a:xfrm>
        </p:grpSpPr>
        <p:pic>
          <p:nvPicPr>
            <p:cNvPr id="24" name="Picture 23">
              <a:extLst>
                <a:ext uri="{FF2B5EF4-FFF2-40B4-BE49-F238E27FC236}">
                  <a16:creationId xmlns:a16="http://schemas.microsoft.com/office/drawing/2014/main" id="{05B4550D-9902-401C-BA25-480382A7E39A}"/>
                </a:ext>
              </a:extLst>
            </p:cNvPr>
            <p:cNvPicPr>
              <a:picLocks noChangeAspect="1"/>
            </p:cNvPicPr>
            <p:nvPr/>
          </p:nvPicPr>
          <p:blipFill rotWithShape="1">
            <a:blip r:embed="rId2"/>
            <a:srcRect l="30625" t="15497" r="30313" b="22705"/>
            <a:stretch/>
          </p:blipFill>
          <p:spPr>
            <a:xfrm>
              <a:off x="1511994" y="1076324"/>
              <a:ext cx="6120011" cy="5816834"/>
            </a:xfrm>
            <a:prstGeom prst="rect">
              <a:avLst/>
            </a:prstGeom>
          </p:spPr>
        </p:pic>
        <p:sp>
          <p:nvSpPr>
            <p:cNvPr id="25" name="TextBox 24">
              <a:extLst>
                <a:ext uri="{FF2B5EF4-FFF2-40B4-BE49-F238E27FC236}">
                  <a16:creationId xmlns:a16="http://schemas.microsoft.com/office/drawing/2014/main" id="{664BE3FA-CEAB-450C-9D3C-9F8B06073430}"/>
                </a:ext>
              </a:extLst>
            </p:cNvPr>
            <p:cNvSpPr txBox="1"/>
            <p:nvPr/>
          </p:nvSpPr>
          <p:spPr>
            <a:xfrm>
              <a:off x="29051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27" name="TextBox 26">
              <a:extLst>
                <a:ext uri="{FF2B5EF4-FFF2-40B4-BE49-F238E27FC236}">
                  <a16:creationId xmlns:a16="http://schemas.microsoft.com/office/drawing/2014/main" id="{2BDB37D7-0A3C-41D0-979D-C1975BC1C24D}"/>
                </a:ext>
              </a:extLst>
            </p:cNvPr>
            <p:cNvSpPr txBox="1"/>
            <p:nvPr/>
          </p:nvSpPr>
          <p:spPr>
            <a:xfrm>
              <a:off x="58388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28" name="TextBox 27">
              <a:extLst>
                <a:ext uri="{FF2B5EF4-FFF2-40B4-BE49-F238E27FC236}">
                  <a16:creationId xmlns:a16="http://schemas.microsoft.com/office/drawing/2014/main" id="{0F21F132-42C3-4B12-B701-5BB875650C99}"/>
                </a:ext>
              </a:extLst>
            </p:cNvPr>
            <p:cNvSpPr txBox="1"/>
            <p:nvPr/>
          </p:nvSpPr>
          <p:spPr>
            <a:xfrm>
              <a:off x="29742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29" name="TextBox 28">
              <a:extLst>
                <a:ext uri="{FF2B5EF4-FFF2-40B4-BE49-F238E27FC236}">
                  <a16:creationId xmlns:a16="http://schemas.microsoft.com/office/drawing/2014/main" id="{0808FCD8-4FE6-43C0-8E23-ECBE57156990}"/>
                </a:ext>
              </a:extLst>
            </p:cNvPr>
            <p:cNvSpPr txBox="1"/>
            <p:nvPr/>
          </p:nvSpPr>
          <p:spPr>
            <a:xfrm>
              <a:off x="59079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30" name="TextBox 29">
              <a:extLst>
                <a:ext uri="{FF2B5EF4-FFF2-40B4-BE49-F238E27FC236}">
                  <a16:creationId xmlns:a16="http://schemas.microsoft.com/office/drawing/2014/main" id="{96F93516-A023-4C59-8579-C8921F5F8DA5}"/>
                </a:ext>
              </a:extLst>
            </p:cNvPr>
            <p:cNvSpPr txBox="1"/>
            <p:nvPr/>
          </p:nvSpPr>
          <p:spPr>
            <a:xfrm rot="16200000">
              <a:off x="1057276"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31" name="TextBox 30">
              <a:extLst>
                <a:ext uri="{FF2B5EF4-FFF2-40B4-BE49-F238E27FC236}">
                  <a16:creationId xmlns:a16="http://schemas.microsoft.com/office/drawing/2014/main" id="{3622532B-6439-4D0C-AB20-B19617089D36}"/>
                </a:ext>
              </a:extLst>
            </p:cNvPr>
            <p:cNvSpPr txBox="1"/>
            <p:nvPr/>
          </p:nvSpPr>
          <p:spPr>
            <a:xfrm rot="16200000">
              <a:off x="1057276"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32" name="TextBox 31">
              <a:extLst>
                <a:ext uri="{FF2B5EF4-FFF2-40B4-BE49-F238E27FC236}">
                  <a16:creationId xmlns:a16="http://schemas.microsoft.com/office/drawing/2014/main" id="{25374CAF-5EF5-4641-B68A-89D25B52102B}"/>
                </a:ext>
              </a:extLst>
            </p:cNvPr>
            <p:cNvSpPr txBox="1"/>
            <p:nvPr/>
          </p:nvSpPr>
          <p:spPr>
            <a:xfrm rot="16200000">
              <a:off x="3949710"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33" name="TextBox 32">
              <a:extLst>
                <a:ext uri="{FF2B5EF4-FFF2-40B4-BE49-F238E27FC236}">
                  <a16:creationId xmlns:a16="http://schemas.microsoft.com/office/drawing/2014/main" id="{955FCD60-FCBC-40C5-8F96-1E1EB32E920E}"/>
                </a:ext>
              </a:extLst>
            </p:cNvPr>
            <p:cNvSpPr txBox="1"/>
            <p:nvPr/>
          </p:nvSpPr>
          <p:spPr>
            <a:xfrm rot="16200000">
              <a:off x="3949710"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grpSp>
      <p:sp>
        <p:nvSpPr>
          <p:cNvPr id="34" name="TextBox 33">
            <a:extLst>
              <a:ext uri="{FF2B5EF4-FFF2-40B4-BE49-F238E27FC236}">
                <a16:creationId xmlns:a16="http://schemas.microsoft.com/office/drawing/2014/main" id="{53F15E95-97B4-4D6D-AC0A-FA78706DEFD4}"/>
              </a:ext>
            </a:extLst>
          </p:cNvPr>
          <p:cNvSpPr txBox="1"/>
          <p:nvPr/>
        </p:nvSpPr>
        <p:spPr>
          <a:xfrm>
            <a:off x="7524189" y="1635397"/>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-20 to 26</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-20 to 10</a:t>
            </a:r>
          </a:p>
        </p:txBody>
      </p:sp>
      <p:sp>
        <p:nvSpPr>
          <p:cNvPr id="35" name="TextBox 34">
            <a:extLst>
              <a:ext uri="{FF2B5EF4-FFF2-40B4-BE49-F238E27FC236}">
                <a16:creationId xmlns:a16="http://schemas.microsoft.com/office/drawing/2014/main" id="{1F20817D-A821-4BD6-A13B-5948B871C05A}"/>
              </a:ext>
            </a:extLst>
          </p:cNvPr>
          <p:cNvSpPr txBox="1"/>
          <p:nvPr/>
        </p:nvSpPr>
        <p:spPr>
          <a:xfrm>
            <a:off x="7435269" y="4497824"/>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-30 to 0</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-14 to 3</a:t>
            </a:r>
          </a:p>
        </p:txBody>
      </p:sp>
      <p:sp>
        <p:nvSpPr>
          <p:cNvPr id="36" name="TextBox 35">
            <a:extLst>
              <a:ext uri="{FF2B5EF4-FFF2-40B4-BE49-F238E27FC236}">
                <a16:creationId xmlns:a16="http://schemas.microsoft.com/office/drawing/2014/main" id="{D306036A-6768-4757-8E60-33D006E4ACFA}"/>
              </a:ext>
            </a:extLst>
          </p:cNvPr>
          <p:cNvSpPr txBox="1"/>
          <p:nvPr/>
        </p:nvSpPr>
        <p:spPr>
          <a:xfrm>
            <a:off x="2261573" y="1516132"/>
            <a:ext cx="107668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-21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-10 to -23</a:t>
            </a:r>
          </a:p>
        </p:txBody>
      </p:sp>
      <p:sp>
        <p:nvSpPr>
          <p:cNvPr id="37" name="TextBox 36">
            <a:extLst>
              <a:ext uri="{FF2B5EF4-FFF2-40B4-BE49-F238E27FC236}">
                <a16:creationId xmlns:a16="http://schemas.microsoft.com/office/drawing/2014/main" id="{39DCF19D-C821-4DB4-9E46-AC78EA94A530}"/>
              </a:ext>
            </a:extLst>
          </p:cNvPr>
          <p:cNvSpPr txBox="1"/>
          <p:nvPr/>
        </p:nvSpPr>
        <p:spPr>
          <a:xfrm>
            <a:off x="2384683" y="4378560"/>
            <a:ext cx="95357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-18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-9 to -17</a:t>
            </a:r>
          </a:p>
        </p:txBody>
      </p:sp>
      <p:sp>
        <p:nvSpPr>
          <p:cNvPr id="38" name="Rectangle 37">
            <a:extLst>
              <a:ext uri="{FF2B5EF4-FFF2-40B4-BE49-F238E27FC236}">
                <a16:creationId xmlns:a16="http://schemas.microsoft.com/office/drawing/2014/main" id="{D449D8A5-A680-41ED-B94A-7C3F53F155A7}"/>
              </a:ext>
            </a:extLst>
          </p:cNvPr>
          <p:cNvSpPr/>
          <p:nvPr/>
        </p:nvSpPr>
        <p:spPr bwMode="auto">
          <a:xfrm>
            <a:off x="4571206" y="993913"/>
            <a:ext cx="4420925" cy="6289482"/>
          </a:xfrm>
          <a:prstGeom prst="rect">
            <a:avLst/>
          </a:prstGeom>
          <a:solidFill>
            <a:schemeClr val="bg1"/>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401836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4F74-8050-44EC-8EB6-21FB511CC5BE}"/>
              </a:ext>
            </a:extLst>
          </p:cNvPr>
          <p:cNvSpPr>
            <a:spLocks noGrp="1"/>
          </p:cNvSpPr>
          <p:nvPr>
            <p:ph type="title"/>
          </p:nvPr>
        </p:nvSpPr>
        <p:spPr/>
        <p:txBody>
          <a:bodyPr/>
          <a:lstStyle/>
          <a:p>
            <a:r>
              <a:rPr lang="en-US" dirty="0"/>
              <a:t>Distribution of Predicted Change in Relative County Earnings</a:t>
            </a:r>
            <a:br>
              <a:rPr lang="en-US" dirty="0"/>
            </a:br>
            <a:r>
              <a:rPr lang="en-US" sz="1400" dirty="0"/>
              <a:t>Direct vs IO Predictions, by Sample</a:t>
            </a:r>
            <a:endParaRPr lang="en-US" dirty="0"/>
          </a:p>
        </p:txBody>
      </p:sp>
      <p:sp>
        <p:nvSpPr>
          <p:cNvPr id="3" name="Slide Number Placeholder 2">
            <a:extLst>
              <a:ext uri="{FF2B5EF4-FFF2-40B4-BE49-F238E27FC236}">
                <a16:creationId xmlns:a16="http://schemas.microsoft.com/office/drawing/2014/main" id="{601FC865-0544-4A3B-9445-87D1C196D74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56</a:t>
            </a:fld>
            <a:endParaRPr lang="en-GB" dirty="0"/>
          </a:p>
        </p:txBody>
      </p:sp>
      <p:grpSp>
        <p:nvGrpSpPr>
          <p:cNvPr id="5" name="Group 4">
            <a:extLst>
              <a:ext uri="{FF2B5EF4-FFF2-40B4-BE49-F238E27FC236}">
                <a16:creationId xmlns:a16="http://schemas.microsoft.com/office/drawing/2014/main" id="{FF66FFCF-CA91-4B61-A341-8FDB67C3B9AA}"/>
              </a:ext>
            </a:extLst>
          </p:cNvPr>
          <p:cNvGrpSpPr/>
          <p:nvPr/>
        </p:nvGrpSpPr>
        <p:grpSpPr>
          <a:xfrm>
            <a:off x="1511994" y="1035898"/>
            <a:ext cx="6120011" cy="5816834"/>
            <a:chOff x="1511994" y="1076324"/>
            <a:chExt cx="6120011" cy="5816834"/>
          </a:xfrm>
        </p:grpSpPr>
        <p:pic>
          <p:nvPicPr>
            <p:cNvPr id="6" name="Picture 5">
              <a:extLst>
                <a:ext uri="{FF2B5EF4-FFF2-40B4-BE49-F238E27FC236}">
                  <a16:creationId xmlns:a16="http://schemas.microsoft.com/office/drawing/2014/main" id="{EC913EAA-FDAE-4218-A1EC-16D648CED9C9}"/>
                </a:ext>
              </a:extLst>
            </p:cNvPr>
            <p:cNvPicPr>
              <a:picLocks noChangeAspect="1"/>
            </p:cNvPicPr>
            <p:nvPr/>
          </p:nvPicPr>
          <p:blipFill rotWithShape="1">
            <a:blip r:embed="rId2"/>
            <a:srcRect l="30625" t="15497" r="30313" b="22705"/>
            <a:stretch/>
          </p:blipFill>
          <p:spPr>
            <a:xfrm>
              <a:off x="1511994" y="1076324"/>
              <a:ext cx="6120011" cy="5816834"/>
            </a:xfrm>
            <a:prstGeom prst="rect">
              <a:avLst/>
            </a:prstGeom>
          </p:spPr>
        </p:pic>
        <p:sp>
          <p:nvSpPr>
            <p:cNvPr id="7" name="TextBox 6">
              <a:extLst>
                <a:ext uri="{FF2B5EF4-FFF2-40B4-BE49-F238E27FC236}">
                  <a16:creationId xmlns:a16="http://schemas.microsoft.com/office/drawing/2014/main" id="{A02BE227-8754-4B0C-89FE-872A3B901CCA}"/>
                </a:ext>
              </a:extLst>
            </p:cNvPr>
            <p:cNvSpPr txBox="1"/>
            <p:nvPr/>
          </p:nvSpPr>
          <p:spPr>
            <a:xfrm>
              <a:off x="29051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8" name="TextBox 7">
              <a:extLst>
                <a:ext uri="{FF2B5EF4-FFF2-40B4-BE49-F238E27FC236}">
                  <a16:creationId xmlns:a16="http://schemas.microsoft.com/office/drawing/2014/main" id="{705DE796-29EF-4DD8-8619-D783C334CDF6}"/>
                </a:ext>
              </a:extLst>
            </p:cNvPr>
            <p:cNvSpPr txBox="1"/>
            <p:nvPr/>
          </p:nvSpPr>
          <p:spPr>
            <a:xfrm>
              <a:off x="5838825" y="3795670"/>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9" name="TextBox 8">
              <a:extLst>
                <a:ext uri="{FF2B5EF4-FFF2-40B4-BE49-F238E27FC236}">
                  <a16:creationId xmlns:a16="http://schemas.microsoft.com/office/drawing/2014/main" id="{7E72ADE7-B913-4239-AA57-25A062C75DF7}"/>
                </a:ext>
              </a:extLst>
            </p:cNvPr>
            <p:cNvSpPr txBox="1"/>
            <p:nvPr/>
          </p:nvSpPr>
          <p:spPr>
            <a:xfrm>
              <a:off x="29742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10" name="TextBox 9">
              <a:extLst>
                <a:ext uri="{FF2B5EF4-FFF2-40B4-BE49-F238E27FC236}">
                  <a16:creationId xmlns:a16="http://schemas.microsoft.com/office/drawing/2014/main" id="{672299A7-25CB-4685-A044-2BB16D5B8567}"/>
                </a:ext>
              </a:extLst>
            </p:cNvPr>
            <p:cNvSpPr txBox="1"/>
            <p:nvPr/>
          </p:nvSpPr>
          <p:spPr>
            <a:xfrm>
              <a:off x="5907980" y="6625352"/>
              <a:ext cx="9144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Direct</a:t>
              </a:r>
            </a:p>
          </p:txBody>
        </p:sp>
        <p:sp>
          <p:nvSpPr>
            <p:cNvPr id="11" name="TextBox 10">
              <a:extLst>
                <a:ext uri="{FF2B5EF4-FFF2-40B4-BE49-F238E27FC236}">
                  <a16:creationId xmlns:a16="http://schemas.microsoft.com/office/drawing/2014/main" id="{AC34010A-F6AA-4958-912C-BEC9D530F0B5}"/>
                </a:ext>
              </a:extLst>
            </p:cNvPr>
            <p:cNvSpPr txBox="1"/>
            <p:nvPr/>
          </p:nvSpPr>
          <p:spPr>
            <a:xfrm rot="16200000">
              <a:off x="1057276"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2" name="TextBox 11">
              <a:extLst>
                <a:ext uri="{FF2B5EF4-FFF2-40B4-BE49-F238E27FC236}">
                  <a16:creationId xmlns:a16="http://schemas.microsoft.com/office/drawing/2014/main" id="{36719E74-0826-444D-AA90-E7F6B1DE8948}"/>
                </a:ext>
              </a:extLst>
            </p:cNvPr>
            <p:cNvSpPr txBox="1"/>
            <p:nvPr/>
          </p:nvSpPr>
          <p:spPr>
            <a:xfrm rot="16200000">
              <a:off x="1057276"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3" name="TextBox 12">
              <a:extLst>
                <a:ext uri="{FF2B5EF4-FFF2-40B4-BE49-F238E27FC236}">
                  <a16:creationId xmlns:a16="http://schemas.microsoft.com/office/drawing/2014/main" id="{9A7B6A92-2973-4670-A23E-4231CEAA639B}"/>
                </a:ext>
              </a:extLst>
            </p:cNvPr>
            <p:cNvSpPr txBox="1"/>
            <p:nvPr/>
          </p:nvSpPr>
          <p:spPr>
            <a:xfrm rot="16200000">
              <a:off x="3949710" y="217876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sp>
          <p:nvSpPr>
            <p:cNvPr id="14" name="TextBox 13">
              <a:extLst>
                <a:ext uri="{FF2B5EF4-FFF2-40B4-BE49-F238E27FC236}">
                  <a16:creationId xmlns:a16="http://schemas.microsoft.com/office/drawing/2014/main" id="{6B6FE5E8-61BA-4441-B26E-271C8825D419}"/>
                </a:ext>
              </a:extLst>
            </p:cNvPr>
            <p:cNvSpPr txBox="1"/>
            <p:nvPr/>
          </p:nvSpPr>
          <p:spPr>
            <a:xfrm rot="16200000">
              <a:off x="3949710" y="4991815"/>
              <a:ext cx="1333500" cy="246221"/>
            </a:xfrm>
            <a:prstGeom prst="rect">
              <a:avLst/>
            </a:prstGeom>
            <a:solidFill>
              <a:schemeClr val="bg1"/>
            </a:solidFill>
          </p:spPr>
          <p:txBody>
            <a:bodyPr wrap="square" rtlCol="0">
              <a:spAutoFit/>
            </a:bodyPr>
            <a:lstStyle/>
            <a:p>
              <a:pPr algn="ctr"/>
              <a:r>
                <a:rPr lang="en-US" sz="1000" b="0" u="none" dirty="0">
                  <a:latin typeface="Arial" pitchFamily="34" charset="0"/>
                  <a:cs typeface="Arial" pitchFamily="34" charset="0"/>
                </a:rPr>
                <a:t>IO</a:t>
              </a:r>
            </a:p>
          </p:txBody>
        </p:sp>
      </p:grpSp>
      <p:sp>
        <p:nvSpPr>
          <p:cNvPr id="17" name="TextBox 16">
            <a:extLst>
              <a:ext uri="{FF2B5EF4-FFF2-40B4-BE49-F238E27FC236}">
                <a16:creationId xmlns:a16="http://schemas.microsoft.com/office/drawing/2014/main" id="{3984D895-0C18-461C-B307-57B984BA9785}"/>
              </a:ext>
            </a:extLst>
          </p:cNvPr>
          <p:cNvSpPr txBox="1"/>
          <p:nvPr/>
        </p:nvSpPr>
        <p:spPr>
          <a:xfrm>
            <a:off x="7524983" y="1500232"/>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-20 to 26</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-20 to 10</a:t>
            </a:r>
          </a:p>
        </p:txBody>
      </p:sp>
      <p:sp>
        <p:nvSpPr>
          <p:cNvPr id="20" name="TextBox 19">
            <a:extLst>
              <a:ext uri="{FF2B5EF4-FFF2-40B4-BE49-F238E27FC236}">
                <a16:creationId xmlns:a16="http://schemas.microsoft.com/office/drawing/2014/main" id="{14575254-6C7A-4CF7-B457-7BD6794AC535}"/>
              </a:ext>
            </a:extLst>
          </p:cNvPr>
          <p:cNvSpPr txBox="1"/>
          <p:nvPr/>
        </p:nvSpPr>
        <p:spPr>
          <a:xfrm>
            <a:off x="7436063" y="4362659"/>
            <a:ext cx="957958"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-30 to 0</a:t>
            </a:r>
          </a:p>
          <a:p>
            <a:pPr defTabSz="114300"/>
            <a:endParaRPr lang="en-US" sz="1200" b="0" u="none" dirty="0">
              <a:solidFill>
                <a:srgbClr val="00B050"/>
              </a:solidFill>
              <a:latin typeface="Arial" pitchFamily="34" charset="0"/>
              <a:cs typeface="Arial" pitchFamily="34" charset="0"/>
            </a:endParaRPr>
          </a:p>
          <a:p>
            <a:pPr defTabSz="114300"/>
            <a:r>
              <a:rPr lang="en-US" sz="1200" b="0" u="none" dirty="0">
                <a:solidFill>
                  <a:srgbClr val="00B050"/>
                </a:solidFill>
                <a:latin typeface="Arial" pitchFamily="34" charset="0"/>
                <a:cs typeface="Arial" pitchFamily="34" charset="0"/>
              </a:rPr>
              <a:t>San Mateo</a:t>
            </a:r>
          </a:p>
          <a:p>
            <a:pPr defTabSz="114300"/>
            <a:r>
              <a:rPr lang="en-US" sz="1200" b="0" u="none" dirty="0">
                <a:solidFill>
                  <a:srgbClr val="00B050"/>
                </a:solidFill>
                <a:latin typeface="Arial" pitchFamily="34" charset="0"/>
                <a:cs typeface="Arial" pitchFamily="34" charset="0"/>
              </a:rPr>
              <a:t>	-14 to 3</a:t>
            </a:r>
          </a:p>
        </p:txBody>
      </p:sp>
      <p:sp>
        <p:nvSpPr>
          <p:cNvPr id="23" name="TextBox 22">
            <a:extLst>
              <a:ext uri="{FF2B5EF4-FFF2-40B4-BE49-F238E27FC236}">
                <a16:creationId xmlns:a16="http://schemas.microsoft.com/office/drawing/2014/main" id="{F480FC3D-C534-4EEA-8A2D-7C3D3DA2D256}"/>
              </a:ext>
            </a:extLst>
          </p:cNvPr>
          <p:cNvSpPr txBox="1"/>
          <p:nvPr/>
        </p:nvSpPr>
        <p:spPr>
          <a:xfrm>
            <a:off x="2262763" y="1500232"/>
            <a:ext cx="107668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-21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-10 to -23</a:t>
            </a:r>
          </a:p>
        </p:txBody>
      </p:sp>
      <p:sp>
        <p:nvSpPr>
          <p:cNvPr id="26" name="TextBox 25">
            <a:extLst>
              <a:ext uri="{FF2B5EF4-FFF2-40B4-BE49-F238E27FC236}">
                <a16:creationId xmlns:a16="http://schemas.microsoft.com/office/drawing/2014/main" id="{42816846-7F61-4AE2-8710-F489CC575B7D}"/>
              </a:ext>
            </a:extLst>
          </p:cNvPr>
          <p:cNvSpPr txBox="1"/>
          <p:nvPr/>
        </p:nvSpPr>
        <p:spPr>
          <a:xfrm>
            <a:off x="2385873" y="4362660"/>
            <a:ext cx="953575" cy="1015663"/>
          </a:xfrm>
          <a:prstGeom prst="rect">
            <a:avLst/>
          </a:prstGeom>
          <a:solidFill>
            <a:schemeClr val="bg1">
              <a:lumMod val="95000"/>
            </a:schemeClr>
          </a:solidFill>
        </p:spPr>
        <p:txBody>
          <a:bodyPr wrap="square" rtlCol="0">
            <a:spAutoFit/>
          </a:bodyPr>
          <a:lstStyle/>
          <a:p>
            <a:r>
              <a:rPr lang="en-US" sz="1200" b="0" u="none" dirty="0">
                <a:solidFill>
                  <a:srgbClr val="00B050"/>
                </a:solidFill>
                <a:latin typeface="Arial" pitchFamily="34" charset="0"/>
                <a:cs typeface="Arial" pitchFamily="34" charset="0"/>
              </a:rPr>
              <a:t>Napa </a:t>
            </a:r>
          </a:p>
          <a:p>
            <a:pPr defTabSz="114300"/>
            <a:r>
              <a:rPr lang="en-US" sz="1200" b="0" u="none" dirty="0">
                <a:solidFill>
                  <a:srgbClr val="00B050"/>
                </a:solidFill>
                <a:latin typeface="Arial" pitchFamily="34" charset="0"/>
                <a:cs typeface="Arial" pitchFamily="34" charset="0"/>
              </a:rPr>
              <a:t>	-18 to -12</a:t>
            </a:r>
          </a:p>
          <a:p>
            <a:pPr defTabSz="114300"/>
            <a:endParaRPr lang="en-US" sz="1200" b="0" u="none" dirty="0">
              <a:solidFill>
                <a:srgbClr val="0000FF"/>
              </a:solidFill>
              <a:latin typeface="Arial" pitchFamily="34" charset="0"/>
              <a:cs typeface="Arial" pitchFamily="34" charset="0"/>
            </a:endParaRPr>
          </a:p>
          <a:p>
            <a:pPr defTabSz="114300"/>
            <a:r>
              <a:rPr lang="en-US" sz="1200" b="0" u="none" dirty="0">
                <a:solidFill>
                  <a:srgbClr val="FF0000"/>
                </a:solidFill>
                <a:latin typeface="Arial" pitchFamily="34" charset="0"/>
                <a:cs typeface="Arial" pitchFamily="34" charset="0"/>
              </a:rPr>
              <a:t>San Mateo</a:t>
            </a:r>
          </a:p>
          <a:p>
            <a:pPr defTabSz="114300"/>
            <a:r>
              <a:rPr lang="en-US" sz="1200" b="0" u="none" dirty="0">
                <a:solidFill>
                  <a:srgbClr val="FF0000"/>
                </a:solidFill>
                <a:latin typeface="Arial" pitchFamily="34" charset="0"/>
                <a:cs typeface="Arial" pitchFamily="34" charset="0"/>
              </a:rPr>
              <a:t>	-9 to -17</a:t>
            </a:r>
          </a:p>
        </p:txBody>
      </p:sp>
    </p:spTree>
    <p:extLst>
      <p:ext uri="{BB962C8B-B14F-4D97-AF65-F5344CB8AC3E}">
        <p14:creationId xmlns:p14="http://schemas.microsoft.com/office/powerpoint/2010/main" val="1524883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AC97-3556-4C37-9184-A036DEBEC411}"/>
              </a:ext>
            </a:extLst>
          </p:cNvPr>
          <p:cNvSpPr>
            <a:spLocks noGrp="1"/>
          </p:cNvSpPr>
          <p:nvPr>
            <p:ph type="title"/>
          </p:nvPr>
        </p:nvSpPr>
        <p:spPr/>
        <p:txBody>
          <a:bodyPr/>
          <a:lstStyle/>
          <a:p>
            <a:r>
              <a:rPr lang="en-US"/>
              <a:t>Conclusions So Far</a:t>
            </a:r>
            <a:endParaRPr lang="en-US" dirty="0"/>
          </a:p>
        </p:txBody>
      </p:sp>
      <p:sp>
        <p:nvSpPr>
          <p:cNvPr id="3" name="Content Placeholder 2">
            <a:extLst>
              <a:ext uri="{FF2B5EF4-FFF2-40B4-BE49-F238E27FC236}">
                <a16:creationId xmlns:a16="http://schemas.microsoft.com/office/drawing/2014/main" id="{07B9F830-AD30-4498-8F19-7D28683CD194}"/>
              </a:ext>
            </a:extLst>
          </p:cNvPr>
          <p:cNvSpPr>
            <a:spLocks noGrp="1"/>
          </p:cNvSpPr>
          <p:nvPr>
            <p:ph idx="1"/>
          </p:nvPr>
        </p:nvSpPr>
        <p:spPr/>
        <p:txBody>
          <a:bodyPr/>
          <a:lstStyle/>
          <a:p>
            <a:endParaRPr lang="en-US" dirty="0"/>
          </a:p>
          <a:p>
            <a:r>
              <a:rPr lang="en-US" dirty="0"/>
              <a:t>County exposure matters more than industry exposure</a:t>
            </a:r>
          </a:p>
          <a:p>
            <a:endParaRPr lang="en-US" dirty="0"/>
          </a:p>
          <a:p>
            <a:r>
              <a:rPr lang="en-US" dirty="0"/>
              <a:t>Upstream exposure mitigates own and downstream exposure</a:t>
            </a:r>
          </a:p>
          <a:p>
            <a:endParaRPr lang="en-US" dirty="0"/>
          </a:p>
          <a:p>
            <a:r>
              <a:rPr lang="en-US" dirty="0"/>
              <a:t>Exposed M workers exhibit substantial losses in relative earnings</a:t>
            </a:r>
          </a:p>
          <a:p>
            <a:pPr marL="0" indent="0">
              <a:buNone/>
            </a:pPr>
            <a:endParaRPr lang="en-US" dirty="0"/>
          </a:p>
          <a:p>
            <a:r>
              <a:rPr lang="en-US" dirty="0"/>
              <a:t>NM workers with upstream exposure exhibit relative </a:t>
            </a:r>
            <a:r>
              <a:rPr lang="en-US" u="sng" dirty="0"/>
              <a:t>gains</a:t>
            </a:r>
            <a:endParaRPr lang="en-US" dirty="0"/>
          </a:p>
          <a:p>
            <a:endParaRPr lang="en-US" dirty="0"/>
          </a:p>
        </p:txBody>
      </p:sp>
      <p:sp>
        <p:nvSpPr>
          <p:cNvPr id="4" name="Slide Number Placeholder 3">
            <a:extLst>
              <a:ext uri="{FF2B5EF4-FFF2-40B4-BE49-F238E27FC236}">
                <a16:creationId xmlns:a16="http://schemas.microsoft.com/office/drawing/2014/main" id="{6352D261-0624-4DDD-A0A2-D4AED1CC0022}"/>
              </a:ext>
            </a:extLst>
          </p:cNvPr>
          <p:cNvSpPr>
            <a:spLocks noGrp="1"/>
          </p:cNvSpPr>
          <p:nvPr>
            <p:ph type="sldNum" sz="quarter" idx="11"/>
          </p:nvPr>
        </p:nvSpPr>
        <p:spPr/>
        <p:txBody>
          <a:bodyPr/>
          <a:lstStyle/>
          <a:p>
            <a:pPr>
              <a:defRPr/>
            </a:pPr>
            <a:endParaRPr lang="en-GB"/>
          </a:p>
          <a:p>
            <a:pPr>
              <a:defRPr/>
            </a:pPr>
            <a:fld id="{FC96386F-C149-48D8-92C5-2CFDBA85534B}" type="slidenum">
              <a:rPr lang="en-GB" smtClean="0"/>
              <a:pPr>
                <a:defRPr/>
              </a:pPr>
              <a:t>57</a:t>
            </a:fld>
            <a:endParaRPr lang="en-GB" dirty="0"/>
          </a:p>
        </p:txBody>
      </p:sp>
    </p:spTree>
    <p:extLst>
      <p:ext uri="{BB962C8B-B14F-4D97-AF65-F5344CB8AC3E}">
        <p14:creationId xmlns:p14="http://schemas.microsoft.com/office/powerpoint/2010/main" val="879778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2FA8-9514-467C-A0A1-698309E9BEC4}"/>
              </a:ext>
            </a:extLst>
          </p:cNvPr>
          <p:cNvSpPr>
            <a:spLocks noGrp="1"/>
          </p:cNvSpPr>
          <p:nvPr>
            <p:ph type="title"/>
          </p:nvPr>
        </p:nvSpPr>
        <p:spPr/>
        <p:txBody>
          <a:bodyPr/>
          <a:lstStyle/>
          <a:p>
            <a:r>
              <a:rPr lang="en-US" dirty="0"/>
              <a:t>Thanks!</a:t>
            </a:r>
          </a:p>
        </p:txBody>
      </p:sp>
      <p:sp>
        <p:nvSpPr>
          <p:cNvPr id="3" name="Slide Number Placeholder 2">
            <a:extLst>
              <a:ext uri="{FF2B5EF4-FFF2-40B4-BE49-F238E27FC236}">
                <a16:creationId xmlns:a16="http://schemas.microsoft.com/office/drawing/2014/main" id="{95E60AA8-4D7F-4C9D-92E9-D5264A9F336C}"/>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58</a:t>
            </a:fld>
            <a:endParaRPr lang="en-GB" dirty="0"/>
          </a:p>
        </p:txBody>
      </p:sp>
    </p:spTree>
    <p:extLst>
      <p:ext uri="{BB962C8B-B14F-4D97-AF65-F5344CB8AC3E}">
        <p14:creationId xmlns:p14="http://schemas.microsoft.com/office/powerpoint/2010/main" val="1417162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6</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4" y="2247900"/>
            <a:ext cx="2935805"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1" name="TextBox 10">
            <a:extLst>
              <a:ext uri="{FF2B5EF4-FFF2-40B4-BE49-F238E27FC236}">
                <a16:creationId xmlns:a16="http://schemas.microsoft.com/office/drawing/2014/main" id="{CEDAD22E-6C22-4CDD-B9C9-8FCD772A47B9}"/>
              </a:ext>
            </a:extLst>
          </p:cNvPr>
          <p:cNvSpPr txBox="1"/>
          <p:nvPr/>
        </p:nvSpPr>
        <p:spPr>
          <a:xfrm>
            <a:off x="1934545" y="4381538"/>
            <a:ext cx="3175582"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2" name="TextBox 11">
            <a:extLst>
              <a:ext uri="{FF2B5EF4-FFF2-40B4-BE49-F238E27FC236}">
                <a16:creationId xmlns:a16="http://schemas.microsoft.com/office/drawing/2014/main" id="{5DDA92C6-A9D6-4A26-BFC5-FDC3E06E7647}"/>
              </a:ext>
            </a:extLst>
          </p:cNvPr>
          <p:cNvSpPr txBox="1"/>
          <p:nvPr/>
        </p:nvSpPr>
        <p:spPr>
          <a:xfrm>
            <a:off x="1934544" y="4665789"/>
            <a:ext cx="336913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4" name="TextBox 13">
            <a:extLst>
              <a:ext uri="{FF2B5EF4-FFF2-40B4-BE49-F238E27FC236}">
                <a16:creationId xmlns:a16="http://schemas.microsoft.com/office/drawing/2014/main" id="{2B47E3AA-1298-460B-98AD-43FFEFFEEADE}"/>
              </a:ext>
            </a:extLst>
          </p:cNvPr>
          <p:cNvSpPr txBox="1"/>
          <p:nvPr/>
        </p:nvSpPr>
        <p:spPr>
          <a:xfrm>
            <a:off x="1934544" y="5192834"/>
            <a:ext cx="359011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(ADHS 2014)</a:t>
            </a:r>
          </a:p>
        </p:txBody>
      </p:sp>
      <p:sp>
        <p:nvSpPr>
          <p:cNvPr id="15" name="TextBox 14">
            <a:extLst>
              <a:ext uri="{FF2B5EF4-FFF2-40B4-BE49-F238E27FC236}">
                <a16:creationId xmlns:a16="http://schemas.microsoft.com/office/drawing/2014/main" id="{49E4BF1C-15EF-433F-A6DA-A3D0E19CC97A}"/>
              </a:ext>
            </a:extLst>
          </p:cNvPr>
          <p:cNvSpPr txBox="1"/>
          <p:nvPr/>
        </p:nvSpPr>
        <p:spPr>
          <a:xfrm>
            <a:off x="1934544" y="4942788"/>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3175582" cy="276999"/>
          </a:xfrm>
          <a:prstGeom prst="rect">
            <a:avLst/>
          </a:prstGeom>
          <a:no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5" y="2515295"/>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9" name="TextBox 18">
            <a:extLst>
              <a:ext uri="{FF2B5EF4-FFF2-40B4-BE49-F238E27FC236}">
                <a16:creationId xmlns:a16="http://schemas.microsoft.com/office/drawing/2014/main" id="{BC06C223-5217-4AAD-9413-89DC62ABB543}"/>
              </a:ext>
            </a:extLst>
          </p:cNvPr>
          <p:cNvSpPr txBox="1"/>
          <p:nvPr/>
        </p:nvSpPr>
        <p:spPr>
          <a:xfrm>
            <a:off x="5310341" y="4381538"/>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20" name="TextBox 19">
            <a:extLst>
              <a:ext uri="{FF2B5EF4-FFF2-40B4-BE49-F238E27FC236}">
                <a16:creationId xmlns:a16="http://schemas.microsoft.com/office/drawing/2014/main" id="{F349BA18-1E46-4A76-A770-8D8BFA2632FF}"/>
              </a:ext>
            </a:extLst>
          </p:cNvPr>
          <p:cNvSpPr txBox="1"/>
          <p:nvPr/>
        </p:nvSpPr>
        <p:spPr>
          <a:xfrm>
            <a:off x="5306276" y="4656668"/>
            <a:ext cx="3369131"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low-skill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2" name="TextBox 21">
            <a:extLst>
              <a:ext uri="{FF2B5EF4-FFF2-40B4-BE49-F238E27FC236}">
                <a16:creationId xmlns:a16="http://schemas.microsoft.com/office/drawing/2014/main" id="{EC3498AC-8AA5-40DB-9A78-37DB0DC679D5}"/>
              </a:ext>
            </a:extLst>
          </p:cNvPr>
          <p:cNvSpPr txBox="1"/>
          <p:nvPr/>
        </p:nvSpPr>
        <p:spPr>
          <a:xfrm>
            <a:off x="5306276" y="4933667"/>
            <a:ext cx="3369131" cy="276999"/>
          </a:xfrm>
          <a:prstGeom prst="rect">
            <a:avLst/>
          </a:prstGeom>
          <a:no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2935804" cy="281682"/>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2935804"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Tree>
    <p:extLst>
      <p:ext uri="{BB962C8B-B14F-4D97-AF65-F5344CB8AC3E}">
        <p14:creationId xmlns:p14="http://schemas.microsoft.com/office/powerpoint/2010/main" val="180796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7</a:t>
            </a:fld>
            <a:endParaRPr lang="en-GB" dirty="0"/>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Tree>
    <p:extLst>
      <p:ext uri="{BB962C8B-B14F-4D97-AF65-F5344CB8AC3E}">
        <p14:creationId xmlns:p14="http://schemas.microsoft.com/office/powerpoint/2010/main" val="2146333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8</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4" y="2247900"/>
            <a:ext cx="2935805"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2935804" cy="281682"/>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69164" y="1784952"/>
            <a:ext cx="3321858"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2935804"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3" name="TextBox 32">
            <a:extLst>
              <a:ext uri="{FF2B5EF4-FFF2-40B4-BE49-F238E27FC236}">
                <a16:creationId xmlns:a16="http://schemas.microsoft.com/office/drawing/2014/main" id="{7AC0B3DF-BEEB-41E9-9A04-83BEA820616E}"/>
              </a:ext>
            </a:extLst>
          </p:cNvPr>
          <p:cNvSpPr txBox="1"/>
          <p:nvPr/>
        </p:nvSpPr>
        <p:spPr>
          <a:xfrm>
            <a:off x="2244716" y="3774261"/>
            <a:ext cx="2306189" cy="523220"/>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M employment declines found in all studies</a:t>
            </a:r>
          </a:p>
        </p:txBody>
      </p:sp>
    </p:spTree>
    <p:extLst>
      <p:ext uri="{BB962C8B-B14F-4D97-AF65-F5344CB8AC3E}">
        <p14:creationId xmlns:p14="http://schemas.microsoft.com/office/powerpoint/2010/main" val="4384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AE72-55D0-43A6-9E5B-CAA74C948FE1}"/>
              </a:ext>
            </a:extLst>
          </p:cNvPr>
          <p:cNvSpPr>
            <a:spLocks noGrp="1"/>
          </p:cNvSpPr>
          <p:nvPr>
            <p:ph type="title"/>
          </p:nvPr>
        </p:nvSpPr>
        <p:spPr>
          <a:xfrm>
            <a:off x="353219" y="274638"/>
            <a:ext cx="8437562" cy="723900"/>
          </a:xfrm>
        </p:spPr>
        <p:txBody>
          <a:bodyPr/>
          <a:lstStyle/>
          <a:p>
            <a:r>
              <a:rPr lang="en-US" dirty="0"/>
              <a:t>Existing China Shock Evidence is Mixed</a:t>
            </a:r>
            <a:endParaRPr lang="en-US" sz="1400" dirty="0"/>
          </a:p>
        </p:txBody>
      </p:sp>
      <p:sp>
        <p:nvSpPr>
          <p:cNvPr id="3" name="Slide Number Placeholder 2">
            <a:extLst>
              <a:ext uri="{FF2B5EF4-FFF2-40B4-BE49-F238E27FC236}">
                <a16:creationId xmlns:a16="http://schemas.microsoft.com/office/drawing/2014/main" id="{9CC6BE3C-2437-48D6-B598-D062E5C99CC5}"/>
              </a:ext>
            </a:extLst>
          </p:cNvPr>
          <p:cNvSpPr>
            <a:spLocks noGrp="1"/>
          </p:cNvSpPr>
          <p:nvPr>
            <p:ph type="sldNum" sz="quarter" idx="11"/>
          </p:nvPr>
        </p:nvSpPr>
        <p:spPr/>
        <p:txBody>
          <a:bodyPr/>
          <a:lstStyle/>
          <a:p>
            <a:pPr>
              <a:defRPr/>
            </a:pPr>
            <a:endParaRPr lang="en-GB"/>
          </a:p>
          <a:p>
            <a:pPr>
              <a:defRPr/>
            </a:pPr>
            <a:fld id="{B18DCB8B-D2FE-45D5-9D77-2EAE87C4CC26}" type="slidenum">
              <a:rPr lang="en-GB" smtClean="0"/>
              <a:pPr>
                <a:defRPr/>
              </a:pPr>
              <a:t>9</a:t>
            </a:fld>
            <a:endParaRPr lang="en-GB" dirty="0"/>
          </a:p>
        </p:txBody>
      </p:sp>
      <p:sp>
        <p:nvSpPr>
          <p:cNvPr id="8" name="TextBox 7">
            <a:extLst>
              <a:ext uri="{FF2B5EF4-FFF2-40B4-BE49-F238E27FC236}">
                <a16:creationId xmlns:a16="http://schemas.microsoft.com/office/drawing/2014/main" id="{E3B45810-84E0-427C-9199-A2D7C24C1D02}"/>
              </a:ext>
            </a:extLst>
          </p:cNvPr>
          <p:cNvSpPr txBox="1"/>
          <p:nvPr/>
        </p:nvSpPr>
        <p:spPr>
          <a:xfrm>
            <a:off x="1934545" y="2247900"/>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0" name="TextBox 9">
            <a:extLst>
              <a:ext uri="{FF2B5EF4-FFF2-40B4-BE49-F238E27FC236}">
                <a16:creationId xmlns:a16="http://schemas.microsoft.com/office/drawing/2014/main" id="{3031E125-EA13-4D57-B8EF-3E4CE1D17D49}"/>
              </a:ext>
            </a:extLst>
          </p:cNvPr>
          <p:cNvSpPr txBox="1"/>
          <p:nvPr/>
        </p:nvSpPr>
        <p:spPr>
          <a:xfrm>
            <a:off x="1934544" y="2787610"/>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16" name="TextBox 15">
            <a:extLst>
              <a:ext uri="{FF2B5EF4-FFF2-40B4-BE49-F238E27FC236}">
                <a16:creationId xmlns:a16="http://schemas.microsoft.com/office/drawing/2014/main" id="{D094921D-EEB0-4834-BA9C-724560A8A22E}"/>
              </a:ext>
            </a:extLst>
          </p:cNvPr>
          <p:cNvSpPr txBox="1"/>
          <p:nvPr/>
        </p:nvSpPr>
        <p:spPr>
          <a:xfrm>
            <a:off x="5310341" y="2247900"/>
            <a:ext cx="2931740" cy="276999"/>
          </a:xfrm>
          <a:prstGeom prst="rect">
            <a:avLst/>
          </a:prstGeom>
          <a:solidFill>
            <a:srgbClr val="FFFF00"/>
          </a:solidFill>
        </p:spPr>
        <p:txBody>
          <a:bodyPr wrap="square" rtlCol="0">
            <a:spAutoFit/>
          </a:bodyPr>
          <a:lstStyle/>
          <a:p>
            <a:r>
              <a:rPr lang="en-US" sz="1200" b="0" u="none" dirty="0">
                <a:solidFill>
                  <a:schemeClr val="accent6"/>
                </a:solidFill>
                <a:latin typeface="Arial" pitchFamily="34" charset="0"/>
                <a:cs typeface="Arial" pitchFamily="34" charset="0"/>
              </a:rPr>
              <a:t>0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(ADH 2013)</a:t>
            </a:r>
          </a:p>
        </p:txBody>
      </p:sp>
      <p:sp>
        <p:nvSpPr>
          <p:cNvPr id="17" name="TextBox 16">
            <a:extLst>
              <a:ext uri="{FF2B5EF4-FFF2-40B4-BE49-F238E27FC236}">
                <a16:creationId xmlns:a16="http://schemas.microsoft.com/office/drawing/2014/main" id="{29BEF45D-646B-4043-9ECF-20711031838B}"/>
              </a:ext>
            </a:extLst>
          </p:cNvPr>
          <p:cNvSpPr txBox="1"/>
          <p:nvPr/>
        </p:nvSpPr>
        <p:spPr>
          <a:xfrm>
            <a:off x="5306276" y="2515296"/>
            <a:ext cx="2935806" cy="276999"/>
          </a:xfrm>
          <a:prstGeom prst="rect">
            <a:avLst/>
          </a:prstGeom>
          <a:solidFill>
            <a:srgbClr val="FFFF00"/>
          </a:solidFill>
        </p:spPr>
        <p:txBody>
          <a:bodyPr wrap="square" rtlCol="0">
            <a:spAutoFit/>
          </a:bodyPr>
          <a:lstStyle/>
          <a:p>
            <a:r>
              <a:rPr lang="en-US" sz="1200" b="0" u="none" dirty="0">
                <a:solidFill>
                  <a:schemeClr val="accent6"/>
                </a:solidFill>
                <a:latin typeface="Wingdings 3" panose="05040102010807070707" pitchFamily="18" charset="2"/>
                <a:cs typeface="Arial" pitchFamily="34" charset="0"/>
              </a:rPr>
              <a:t>h</a:t>
            </a:r>
            <a:r>
              <a:rPr lang="en-US" sz="1200" b="0" u="none" dirty="0">
                <a:solidFill>
                  <a:schemeClr val="accent6"/>
                </a:solidFill>
                <a:latin typeface="Arial" pitchFamily="34" charset="0"/>
                <a:cs typeface="Arial" pitchFamily="34" charset="0"/>
              </a:rPr>
              <a:t> high-skill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(BHKL 2016)</a:t>
            </a:r>
          </a:p>
        </p:txBody>
      </p:sp>
      <p:sp>
        <p:nvSpPr>
          <p:cNvPr id="18" name="TextBox 17">
            <a:extLst>
              <a:ext uri="{FF2B5EF4-FFF2-40B4-BE49-F238E27FC236}">
                <a16:creationId xmlns:a16="http://schemas.microsoft.com/office/drawing/2014/main" id="{BA7CFEF4-0E24-48C1-B810-8EE08DAA963C}"/>
              </a:ext>
            </a:extLst>
          </p:cNvPr>
          <p:cNvSpPr txBox="1"/>
          <p:nvPr/>
        </p:nvSpPr>
        <p:spPr>
          <a:xfrm>
            <a:off x="5306275" y="2787611"/>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23" name="TextBox 22">
            <a:extLst>
              <a:ext uri="{FF2B5EF4-FFF2-40B4-BE49-F238E27FC236}">
                <a16:creationId xmlns:a16="http://schemas.microsoft.com/office/drawing/2014/main" id="{4B2D3379-EA84-4BE9-919E-5EBF1A9ABD56}"/>
              </a:ext>
            </a:extLst>
          </p:cNvPr>
          <p:cNvSpPr txBox="1"/>
          <p:nvPr/>
        </p:nvSpPr>
        <p:spPr>
          <a:xfrm>
            <a:off x="1934545" y="2510612"/>
            <a:ext cx="317558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region</a:t>
            </a:r>
            <a:r>
              <a:rPr lang="en-US" sz="1200" b="0" u="none" baseline="30000" dirty="0" err="1">
                <a:solidFill>
                  <a:schemeClr val="accent6"/>
                </a:solidFill>
                <a:latin typeface="Arial" pitchFamily="34" charset="0"/>
                <a:cs typeface="Arial" pitchFamily="34" charset="0"/>
              </a:rPr>
              <a:t>own</a:t>
            </a:r>
            <a:r>
              <a:rPr lang="en-US" sz="1200" b="0" u="none" dirty="0">
                <a:solidFill>
                  <a:schemeClr val="accent6"/>
                </a:solidFill>
                <a:latin typeface="Arial" pitchFamily="34" charset="0"/>
                <a:cs typeface="Arial" pitchFamily="34" charset="0"/>
              </a:rPr>
              <a:t> (BHKL 2019)</a:t>
            </a:r>
          </a:p>
        </p:txBody>
      </p:sp>
      <p:sp>
        <p:nvSpPr>
          <p:cNvPr id="24" name="TextBox 23">
            <a:extLst>
              <a:ext uri="{FF2B5EF4-FFF2-40B4-BE49-F238E27FC236}">
                <a16:creationId xmlns:a16="http://schemas.microsoft.com/office/drawing/2014/main" id="{8F5CB01D-BF64-40B0-820D-CAE9CEA657CA}"/>
              </a:ext>
            </a:extLst>
          </p:cNvPr>
          <p:cNvSpPr txBox="1"/>
          <p:nvPr/>
        </p:nvSpPr>
        <p:spPr>
          <a:xfrm>
            <a:off x="1457129" y="1779814"/>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Manufacturing</a:t>
            </a:r>
          </a:p>
        </p:txBody>
      </p:sp>
      <p:sp>
        <p:nvSpPr>
          <p:cNvPr id="25" name="TextBox 24">
            <a:extLst>
              <a:ext uri="{FF2B5EF4-FFF2-40B4-BE49-F238E27FC236}">
                <a16:creationId xmlns:a16="http://schemas.microsoft.com/office/drawing/2014/main" id="{74E40ED2-0B5D-4DF5-916B-79B486341144}"/>
              </a:ext>
            </a:extLst>
          </p:cNvPr>
          <p:cNvSpPr txBox="1"/>
          <p:nvPr/>
        </p:nvSpPr>
        <p:spPr>
          <a:xfrm>
            <a:off x="4938222" y="1784952"/>
            <a:ext cx="3352800" cy="369332"/>
          </a:xfrm>
          <a:prstGeom prst="rect">
            <a:avLst/>
          </a:prstGeom>
          <a:noFill/>
        </p:spPr>
        <p:txBody>
          <a:bodyPr wrap="square" rtlCol="0">
            <a:spAutoFit/>
          </a:bodyPr>
          <a:lstStyle/>
          <a:p>
            <a:pPr algn="ctr"/>
            <a:r>
              <a:rPr lang="en-US" sz="1800" b="0" dirty="0">
                <a:latin typeface="Arial" pitchFamily="34" charset="0"/>
                <a:cs typeface="Arial" pitchFamily="34" charset="0"/>
              </a:rPr>
              <a:t>Non-Manufacturing</a:t>
            </a:r>
          </a:p>
        </p:txBody>
      </p:sp>
      <p:sp>
        <p:nvSpPr>
          <p:cNvPr id="26" name="TextBox 25">
            <a:extLst>
              <a:ext uri="{FF2B5EF4-FFF2-40B4-BE49-F238E27FC236}">
                <a16:creationId xmlns:a16="http://schemas.microsoft.com/office/drawing/2014/main" id="{CABB943B-0756-4720-962E-A027052DE386}"/>
              </a:ext>
            </a:extLst>
          </p:cNvPr>
          <p:cNvSpPr txBox="1"/>
          <p:nvPr/>
        </p:nvSpPr>
        <p:spPr>
          <a:xfrm>
            <a:off x="-146431" y="2440117"/>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Employment</a:t>
            </a:r>
          </a:p>
        </p:txBody>
      </p:sp>
      <p:sp>
        <p:nvSpPr>
          <p:cNvPr id="27" name="TextBox 26">
            <a:extLst>
              <a:ext uri="{FF2B5EF4-FFF2-40B4-BE49-F238E27FC236}">
                <a16:creationId xmlns:a16="http://schemas.microsoft.com/office/drawing/2014/main" id="{A95B05B2-76BE-499C-A565-7DEF35F7DE8B}"/>
              </a:ext>
            </a:extLst>
          </p:cNvPr>
          <p:cNvSpPr txBox="1"/>
          <p:nvPr/>
        </p:nvSpPr>
        <p:spPr>
          <a:xfrm>
            <a:off x="-146432" y="4702834"/>
            <a:ext cx="1970833" cy="369332"/>
          </a:xfrm>
          <a:prstGeom prst="rect">
            <a:avLst/>
          </a:prstGeom>
          <a:noFill/>
        </p:spPr>
        <p:txBody>
          <a:bodyPr wrap="square" rtlCol="0">
            <a:spAutoFit/>
          </a:bodyPr>
          <a:lstStyle/>
          <a:p>
            <a:pPr algn="r"/>
            <a:r>
              <a:rPr lang="en-US" sz="1800" b="0" dirty="0">
                <a:latin typeface="Arial" pitchFamily="34" charset="0"/>
                <a:cs typeface="Arial" pitchFamily="34" charset="0"/>
              </a:rPr>
              <a:t>Wages</a:t>
            </a:r>
          </a:p>
        </p:txBody>
      </p:sp>
      <p:sp>
        <p:nvSpPr>
          <p:cNvPr id="29" name="TextBox 28">
            <a:extLst>
              <a:ext uri="{FF2B5EF4-FFF2-40B4-BE49-F238E27FC236}">
                <a16:creationId xmlns:a16="http://schemas.microsoft.com/office/drawing/2014/main" id="{D9A4D59A-A41B-428A-90B9-B845C7F56F4C}"/>
              </a:ext>
            </a:extLst>
          </p:cNvPr>
          <p:cNvSpPr txBox="1"/>
          <p:nvPr/>
        </p:nvSpPr>
        <p:spPr>
          <a:xfrm>
            <a:off x="1929909" y="3359543"/>
            <a:ext cx="3521022"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(PS 2016)</a:t>
            </a:r>
          </a:p>
        </p:txBody>
      </p:sp>
      <p:sp>
        <p:nvSpPr>
          <p:cNvPr id="30" name="TextBox 29">
            <a:extLst>
              <a:ext uri="{FF2B5EF4-FFF2-40B4-BE49-F238E27FC236}">
                <a16:creationId xmlns:a16="http://schemas.microsoft.com/office/drawing/2014/main" id="{998E83C0-E211-4B55-B721-FC47307A25BE}"/>
              </a:ext>
            </a:extLst>
          </p:cNvPr>
          <p:cNvSpPr txBox="1"/>
          <p:nvPr/>
        </p:nvSpPr>
        <p:spPr>
          <a:xfrm>
            <a:off x="1934544" y="3071807"/>
            <a:ext cx="2935806" cy="276999"/>
          </a:xfrm>
          <a:prstGeom prst="rect">
            <a:avLst/>
          </a:prstGeom>
          <a:no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1" name="TextBox 30">
            <a:extLst>
              <a:ext uri="{FF2B5EF4-FFF2-40B4-BE49-F238E27FC236}">
                <a16:creationId xmlns:a16="http://schemas.microsoft.com/office/drawing/2014/main" id="{AFFD7BAB-0EF2-42B6-A847-46A2D5C198E1}"/>
              </a:ext>
            </a:extLst>
          </p:cNvPr>
          <p:cNvSpPr txBox="1"/>
          <p:nvPr/>
        </p:nvSpPr>
        <p:spPr>
          <a:xfrm>
            <a:off x="5306275" y="3071808"/>
            <a:ext cx="2935806" cy="276999"/>
          </a:xfrm>
          <a:prstGeom prst="rect">
            <a:avLst/>
          </a:prstGeom>
          <a:solidFill>
            <a:srgbClr val="FFFF00"/>
          </a:solidFill>
        </p:spPr>
        <p:txBody>
          <a:bodyPr wrap="square" rtlCol="0">
            <a:spAutoFit/>
          </a:bodyPr>
          <a:lstStyle/>
          <a:p>
            <a:r>
              <a:rPr lang="en-US" sz="1200" b="0" u="none" dirty="0" err="1">
                <a:solidFill>
                  <a:schemeClr val="accent6"/>
                </a:solidFill>
                <a:latin typeface="Wingdings 3" panose="05040102010807070707" pitchFamily="18" charset="2"/>
                <a:cs typeface="Arial" pitchFamily="34" charset="0"/>
              </a:rPr>
              <a:t>i</a:t>
            </a:r>
            <a:r>
              <a:rPr lang="en-US" sz="1200" b="0" u="none"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own</a:t>
            </a:r>
            <a:r>
              <a:rPr lang="en-US" sz="1200" b="0" u="none" baseline="30000" dirty="0">
                <a:solidFill>
                  <a:schemeClr val="accent6"/>
                </a:solidFill>
                <a:latin typeface="Arial" pitchFamily="34" charset="0"/>
                <a:cs typeface="Arial" pitchFamily="34" charset="0"/>
              </a:rPr>
              <a:t>  </a:t>
            </a:r>
            <a:r>
              <a:rPr lang="en-US" sz="1200" b="0" u="none" dirty="0" err="1">
                <a:solidFill>
                  <a:schemeClr val="accent6"/>
                </a:solidFill>
                <a:latin typeface="Arial" pitchFamily="34" charset="0"/>
                <a:cs typeface="Arial" pitchFamily="34" charset="0"/>
              </a:rPr>
              <a:t>industry</a:t>
            </a:r>
            <a:r>
              <a:rPr lang="en-US" sz="1200" b="0" u="none" baseline="30000" dirty="0" err="1">
                <a:solidFill>
                  <a:schemeClr val="accent6"/>
                </a:solidFill>
                <a:latin typeface="Arial" pitchFamily="34" charset="0"/>
                <a:cs typeface="Arial" pitchFamily="34" charset="0"/>
              </a:rPr>
              <a:t>down</a:t>
            </a:r>
            <a:r>
              <a:rPr lang="en-US" sz="1200" b="0" u="none" baseline="30000" dirty="0">
                <a:solidFill>
                  <a:schemeClr val="accent6"/>
                </a:solidFill>
                <a:latin typeface="Arial" pitchFamily="34" charset="0"/>
                <a:cs typeface="Arial" pitchFamily="34" charset="0"/>
              </a:rPr>
              <a:t> </a:t>
            </a:r>
            <a:r>
              <a:rPr lang="en-US" sz="1200" b="0" u="none" dirty="0">
                <a:solidFill>
                  <a:schemeClr val="accent6"/>
                </a:solidFill>
                <a:latin typeface="Arial" pitchFamily="34" charset="0"/>
                <a:cs typeface="Arial" pitchFamily="34" charset="0"/>
              </a:rPr>
              <a:t>(AADHP 2016)</a:t>
            </a:r>
          </a:p>
        </p:txBody>
      </p:sp>
      <p:sp>
        <p:nvSpPr>
          <p:cNvPr id="36" name="TextBox 35">
            <a:extLst>
              <a:ext uri="{FF2B5EF4-FFF2-40B4-BE49-F238E27FC236}">
                <a16:creationId xmlns:a16="http://schemas.microsoft.com/office/drawing/2014/main" id="{D2EF9FFE-EE2C-46B4-8B77-23C0F93666EE}"/>
              </a:ext>
            </a:extLst>
          </p:cNvPr>
          <p:cNvSpPr txBox="1"/>
          <p:nvPr/>
        </p:nvSpPr>
        <p:spPr>
          <a:xfrm>
            <a:off x="2249352" y="3778955"/>
            <a:ext cx="2306189" cy="523220"/>
          </a:xfrm>
          <a:prstGeom prst="rect">
            <a:avLst/>
          </a:prstGeom>
          <a:noFill/>
        </p:spPr>
        <p:txBody>
          <a:bodyPr wrap="square" rtlCol="0">
            <a:spAutoFit/>
          </a:bodyPr>
          <a:lstStyle/>
          <a:p>
            <a:pPr algn="ctr"/>
            <a:r>
              <a:rPr lang="en-US" sz="1400" b="0" u="none" dirty="0">
                <a:solidFill>
                  <a:schemeClr val="bg1">
                    <a:lumMod val="50000"/>
                  </a:schemeClr>
                </a:solidFill>
                <a:latin typeface="Arial" pitchFamily="34" charset="0"/>
                <a:cs typeface="Arial" pitchFamily="34" charset="0"/>
              </a:rPr>
              <a:t>M employment declines found in all studies</a:t>
            </a:r>
          </a:p>
        </p:txBody>
      </p:sp>
      <p:sp>
        <p:nvSpPr>
          <p:cNvPr id="37" name="TextBox 36">
            <a:extLst>
              <a:ext uri="{FF2B5EF4-FFF2-40B4-BE49-F238E27FC236}">
                <a16:creationId xmlns:a16="http://schemas.microsoft.com/office/drawing/2014/main" id="{26F20421-52D3-42E8-9E6A-4DCCFA08E3E9}"/>
              </a:ext>
            </a:extLst>
          </p:cNvPr>
          <p:cNvSpPr txBox="1"/>
          <p:nvPr/>
        </p:nvSpPr>
        <p:spPr>
          <a:xfrm>
            <a:off x="5621083" y="3774261"/>
            <a:ext cx="2306189" cy="523220"/>
          </a:xfrm>
          <a:prstGeom prst="rect">
            <a:avLst/>
          </a:prstGeom>
          <a:noFill/>
        </p:spPr>
        <p:txBody>
          <a:bodyPr wrap="square" rtlCol="0">
            <a:spAutoFit/>
          </a:bodyPr>
          <a:lstStyle/>
          <a:p>
            <a:pPr algn="ctr"/>
            <a:r>
              <a:rPr lang="en-US" sz="1400" b="0" u="none" dirty="0">
                <a:solidFill>
                  <a:srgbClr val="FF0000"/>
                </a:solidFill>
                <a:latin typeface="Arial" pitchFamily="34" charset="0"/>
                <a:cs typeface="Arial" pitchFamily="34" charset="0"/>
              </a:rPr>
              <a:t>NM employment results are mixed</a:t>
            </a:r>
          </a:p>
        </p:txBody>
      </p:sp>
    </p:spTree>
    <p:extLst>
      <p:ext uri="{BB962C8B-B14F-4D97-AF65-F5344CB8AC3E}">
        <p14:creationId xmlns:p14="http://schemas.microsoft.com/office/powerpoint/2010/main" val="12783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1" i="0" u="sng" strike="noStrike" cap="none" normalizeH="0" baseline="0" smtClean="0">
            <a:ln>
              <a:noFill/>
            </a:ln>
            <a:solidFill>
              <a:schemeClr val="tx1"/>
            </a:solidFill>
            <a:effectLst/>
            <a:latin typeface="Tahoma" charset="0"/>
          </a:defRPr>
        </a:defPPr>
      </a:lstStyle>
    </a:spDef>
    <a:lnDef>
      <a:spPr bwMode="auto">
        <a:solidFill>
          <a:schemeClr val="accent1"/>
        </a:solidFill>
        <a:ln w="9525" cap="flat" cmpd="sng" algn="ctr">
          <a:solidFill>
            <a:srgbClr val="00B050"/>
          </a:solidFill>
          <a:prstDash val="solid"/>
          <a:round/>
          <a:headEnd type="none" w="med" len="med"/>
          <a:tailEnd type="none" w="med" len="med"/>
        </a:ln>
        <a:effectLst/>
      </a:spPr>
      <a:bodyPr/>
      <a:lstStyle/>
    </a:lnDef>
    <a:txDef>
      <a:spPr>
        <a:noFill/>
      </a:spPr>
      <a:bodyPr wrap="square" rtlCol="0">
        <a:spAutoFit/>
      </a:bodyPr>
      <a:lstStyle>
        <a:defPPr algn="just">
          <a:defRPr sz="1000" b="0" u="none" dirty="0" smtClean="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53668</TotalTime>
  <Words>3319</Words>
  <Application>Microsoft Office PowerPoint</Application>
  <PresentationFormat>On-screen Show (4:3)</PresentationFormat>
  <Paragraphs>655</Paragraphs>
  <Slides>58</Slides>
  <Notes>18</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8" baseType="lpstr">
      <vt:lpstr>Tahoma</vt:lpstr>
      <vt:lpstr>Computer modern</vt:lpstr>
      <vt:lpstr>Arial</vt:lpstr>
      <vt:lpstr>Wingdings 3</vt:lpstr>
      <vt:lpstr>CMR10</vt:lpstr>
      <vt:lpstr>Cambria Math</vt:lpstr>
      <vt:lpstr>Latin modern</vt:lpstr>
      <vt:lpstr>Symbol</vt:lpstr>
      <vt:lpstr>presentation</vt:lpstr>
      <vt:lpstr>Worksheet</vt:lpstr>
      <vt:lpstr>Trade Liberalization and Labor-Market Outcomes: Evidence from US Matched Employer-Employee Data  </vt:lpstr>
      <vt:lpstr>PowerPoint Presentation</vt:lpstr>
      <vt:lpstr>Motivation</vt:lpstr>
      <vt:lpstr>Key Findings/Contributions</vt:lpstr>
      <vt:lpstr>Related Literatures An incomplete list!</vt:lpstr>
      <vt:lpstr>Existing China Shock Evidence is Mixed</vt:lpstr>
      <vt:lpstr>Existing China Shock Evidence is Mixed</vt:lpstr>
      <vt:lpstr>Existing China Shock Evidence is Mixed</vt:lpstr>
      <vt:lpstr>Existing China Shock Evidence is Mixed</vt:lpstr>
      <vt:lpstr>Existing China Shock Evidence is Mixed</vt:lpstr>
      <vt:lpstr>Existing China Shock Evidence is Mixed</vt:lpstr>
      <vt:lpstr>Outline</vt:lpstr>
      <vt:lpstr>Data</vt:lpstr>
      <vt:lpstr>LEHD Samples</vt:lpstr>
      <vt:lpstr>Outline</vt:lpstr>
      <vt:lpstr>PowerPoint Presentation</vt:lpstr>
      <vt:lpstr>MnNM Transitions, 2000g2007  46 State Sample</vt:lpstr>
      <vt:lpstr>MnNM Transitions, 2000g2007 46 State Sample</vt:lpstr>
      <vt:lpstr>MnNM Transitions, 2000g2007  46 State Sample</vt:lpstr>
      <vt:lpstr>MnNM Transitions, 2000g2007 46 State Sample</vt:lpstr>
      <vt:lpstr>MnNM Transitions, 2000g2007 46 State Sample</vt:lpstr>
      <vt:lpstr>PowerPoint Presentation</vt:lpstr>
      <vt:lpstr>Gross Flows out of M, 2000g2007 45% stay in M, 23%gNE</vt:lpstr>
      <vt:lpstr>Gross Flows out of M, 2000g2007 45% stay in M, 23%gNE</vt:lpstr>
      <vt:lpstr>Gross Flows out of M, 2000g2007</vt:lpstr>
      <vt:lpstr>Gross Flows out of M, 2000g2007</vt:lpstr>
      <vt:lpstr>Median DEarnings, 2000g2007</vt:lpstr>
      <vt:lpstr>Median DEarnings, 2000g2007</vt:lpstr>
      <vt:lpstr>Outline</vt:lpstr>
      <vt:lpstr>PNTR</vt:lpstr>
      <vt:lpstr>Two Dimensions of Exposure </vt:lpstr>
      <vt:lpstr>PowerPoint Presentation</vt:lpstr>
      <vt:lpstr>Regression Samples</vt:lpstr>
      <vt:lpstr>Regression Sample Attributes</vt:lpstr>
      <vt:lpstr>Regression Sample Attributes</vt:lpstr>
      <vt:lpstr>Outcomes</vt:lpstr>
      <vt:lpstr>“Direct” Specification (1993-2014) j=individual; f=firm; i=industry; c=county; t=year</vt:lpstr>
      <vt:lpstr>“Direct” Specification (1993-2014) j=individual; f=firm; i=industry; c=county; t=year</vt:lpstr>
      <vt:lpstr>“Direct” Earnings Specification 1993-2014</vt:lpstr>
      <vt:lpstr>“Direct” Earnings Specification 1993-2014</vt:lpstr>
      <vt:lpstr>“Direct” Earnings Specification County Exposure DID Coefficient</vt:lpstr>
      <vt:lpstr>Outline</vt:lpstr>
      <vt:lpstr>IO Specification</vt:lpstr>
      <vt:lpstr>Up- and Downstream Industry Exposure Manufacturing Highlighted, Medians Noted with Dashed Lines</vt:lpstr>
      <vt:lpstr>Up- and Downstream County Exposure Medians Noted with Dashed Lines</vt:lpstr>
      <vt:lpstr>“IO” Specification 1993-2014</vt:lpstr>
      <vt:lpstr>“IO” Specification 1993-2014</vt:lpstr>
      <vt:lpstr>“IO” Specification 1993-2014</vt:lpstr>
      <vt:lpstr>Use Predictions for Economic Significance</vt:lpstr>
      <vt:lpstr>Direct vs IO Specification DEarnings Predictions</vt:lpstr>
      <vt:lpstr>Direct vs IO Specification DEarnings Predictions</vt:lpstr>
      <vt:lpstr>Direct vs IO Specification DEarnings Predictions By Sample</vt:lpstr>
      <vt:lpstr>Direct vs IO Specification DEarnings Predictions By Sample</vt:lpstr>
      <vt:lpstr>Direct vs IO Specification DEarnings Predictions By Sample</vt:lpstr>
      <vt:lpstr>Distribution of Predicted Change in Relative County Earnings Direct vs IO Predictions, by Sample</vt:lpstr>
      <vt:lpstr>Distribution of Predicted Change in Relative County Earnings Direct vs IO Predictions, by Sample</vt:lpstr>
      <vt:lpstr>Conclusions So Far</vt:lpstr>
      <vt:lpstr>Thanks!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Surprisingly Swift Decline of U.S.  Manufacturing Employment   May 2011       Justin R. Pierce, U.S. Census Bureau Peter K. Schott, Yale School of Management &amp; NBER</dc:title>
  <dc:creator>pks4</dc:creator>
  <cp:lastModifiedBy>Schott, Peter</cp:lastModifiedBy>
  <cp:revision>3291</cp:revision>
  <cp:lastPrinted>2014-02-20T16:21:36Z</cp:lastPrinted>
  <dcterms:created xsi:type="dcterms:W3CDTF">2012-10-07T19:45:42Z</dcterms:created>
  <dcterms:modified xsi:type="dcterms:W3CDTF">2023-05-12T13:15:01Z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PageLayout">
    <vt:lpwstr>Message</vt:lpwstr>
  </property>
</Properties>
</file>